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4" r:id="rId1"/>
  </p:sldMasterIdLst>
  <p:notesMasterIdLst>
    <p:notesMasterId r:id="rId32"/>
  </p:notesMasterIdLst>
  <p:sldIdLst>
    <p:sldId id="256" r:id="rId2"/>
    <p:sldId id="475" r:id="rId3"/>
    <p:sldId id="476" r:id="rId4"/>
    <p:sldId id="515" r:id="rId5"/>
    <p:sldId id="516" r:id="rId6"/>
    <p:sldId id="517" r:id="rId7"/>
    <p:sldId id="510" r:id="rId8"/>
    <p:sldId id="514" r:id="rId9"/>
    <p:sldId id="480" r:id="rId10"/>
    <p:sldId id="509" r:id="rId11"/>
    <p:sldId id="511" r:id="rId12"/>
    <p:sldId id="513" r:id="rId13"/>
    <p:sldId id="503" r:id="rId14"/>
    <p:sldId id="518" r:id="rId15"/>
    <p:sldId id="519" r:id="rId16"/>
    <p:sldId id="521" r:id="rId17"/>
    <p:sldId id="522" r:id="rId18"/>
    <p:sldId id="505" r:id="rId19"/>
    <p:sldId id="484" r:id="rId20"/>
    <p:sldId id="530" r:id="rId21"/>
    <p:sldId id="528" r:id="rId22"/>
    <p:sldId id="520" r:id="rId23"/>
    <p:sldId id="523" r:id="rId24"/>
    <p:sldId id="529" r:id="rId25"/>
    <p:sldId id="524" r:id="rId26"/>
    <p:sldId id="526" r:id="rId27"/>
    <p:sldId id="525" r:id="rId28"/>
    <p:sldId id="466" r:id="rId29"/>
    <p:sldId id="527" r:id="rId30"/>
    <p:sldId id="508" r:id="rId31"/>
  </p:sldIdLst>
  <p:sldSz cx="9144000" cy="5715000" type="screen16x10"/>
  <p:notesSz cx="6858000" cy="9144000"/>
  <p:defaultTextStyle>
    <a:defPPr>
      <a:defRPr lang="en-US"/>
    </a:defPPr>
    <a:lvl1pPr marL="0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1pPr>
    <a:lvl2pPr marL="356616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2pPr>
    <a:lvl3pPr marL="713232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3pPr>
    <a:lvl4pPr marL="1069848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4pPr>
    <a:lvl5pPr marL="1426464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5pPr>
    <a:lvl6pPr marL="1783080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6pPr>
    <a:lvl7pPr marL="2139696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7pPr>
    <a:lvl8pPr marL="2496312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8pPr>
    <a:lvl9pPr marL="2852928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00" userDrawn="1">
          <p15:clr>
            <a:srgbClr val="A4A3A4"/>
          </p15:clr>
        </p15:guide>
        <p15:guide id="2" pos="129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0C0"/>
    <a:srgbClr val="000000"/>
    <a:srgbClr val="FFFFFF"/>
    <a:srgbClr val="95B3D7"/>
    <a:srgbClr val="9DE68C"/>
    <a:srgbClr val="C2F67C"/>
    <a:srgbClr val="F27C7C"/>
    <a:srgbClr val="D99694"/>
    <a:srgbClr val="FF0000"/>
    <a:srgbClr val="00B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125" autoAdjust="0"/>
    <p:restoredTop sz="88169" autoAdjust="0"/>
  </p:normalViewPr>
  <p:slideViewPr>
    <p:cSldViewPr>
      <p:cViewPr varScale="1">
        <p:scale>
          <a:sx n="130" d="100"/>
          <a:sy n="130" d="100"/>
        </p:scale>
        <p:origin x="1320" y="184"/>
      </p:cViewPr>
      <p:guideLst>
        <p:guide orient="horz" pos="1800"/>
        <p:guide pos="129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093253-51AE-4C40-AB6B-AA3A7DF4D210}" type="datetimeFigureOut">
              <a:rPr lang="en-US" smtClean="0"/>
              <a:pPr/>
              <a:t>1/17/24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60438" y="1143000"/>
            <a:ext cx="49371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9729AB-B77D-48AE-AA10-D1BD2B4D03E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03053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1pPr>
    <a:lvl2pPr marL="356616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2pPr>
    <a:lvl3pPr marL="713232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3pPr>
    <a:lvl4pPr marL="1069848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4pPr>
    <a:lvl5pPr marL="1426464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5pPr>
    <a:lvl6pPr marL="1783080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6pPr>
    <a:lvl7pPr marL="2139696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7pPr>
    <a:lvl8pPr marL="2496312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8pPr>
    <a:lvl9pPr marL="2852928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9729AB-B77D-48AE-AA10-D1BD2B4D03EA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i="0" baseline="0" dirty="0"/>
              <a:t>[diagram: the same lockers as before, but now that slip of paper saying "locker 2" is in locker 3.]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9729AB-B77D-48AE-AA10-D1BD2B4D03EA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00929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- why would you want a pointer-to-a-pointer? hold that thought for a few minutes.</a:t>
            </a:r>
          </a:p>
          <a:p>
            <a:r>
              <a:rPr lang="en-US" dirty="0"/>
              <a:t>- you CAN'T use address-of on "temporaries" (values without a name)</a:t>
            </a:r>
          </a:p>
          <a:p>
            <a:r>
              <a:rPr lang="en-US" dirty="0"/>
              <a:t>	- e.g. </a:t>
            </a:r>
            <a:r>
              <a:rPr lang="en-US" b="1" dirty="0"/>
              <a:t>&amp;5</a:t>
            </a:r>
            <a:r>
              <a:rPr lang="en-US" dirty="0"/>
              <a:t>, </a:t>
            </a:r>
            <a:r>
              <a:rPr lang="en-US" b="1" dirty="0"/>
              <a:t>&amp;&amp;x</a:t>
            </a:r>
            <a:r>
              <a:rPr lang="en-US" dirty="0"/>
              <a:t>, </a:t>
            </a:r>
            <a:r>
              <a:rPr lang="en-US" b="1" dirty="0"/>
              <a:t>&amp;f()</a:t>
            </a:r>
            <a:r>
              <a:rPr lang="en-US" dirty="0"/>
              <a:t>.. these are all invalid.</a:t>
            </a:r>
          </a:p>
          <a:p>
            <a:r>
              <a:rPr lang="en-US" dirty="0"/>
              <a:t>- we'll come back to function pointers later.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9729AB-B77D-48AE-AA10-D1BD2B4D03EA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41918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[diagram: x and y are normal int variables. p initially points to x. when we reassign it, it points to y instead. then pp points to p, which still points to y.]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9729AB-B77D-48AE-AA10-D1BD2B4D03EA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14878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9729AB-B77D-48AE-AA10-D1BD2B4D03EA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01874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- I have a feeling this was a "well we can't break this code from 1974" decision</a:t>
            </a:r>
          </a:p>
          <a:p>
            <a:r>
              <a:rPr lang="en-US" dirty="0"/>
              <a:t>- array variables are just weird in lots of ways.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9729AB-B77D-48AE-AA10-D1BD2B4D03EA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339871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- you'd think it'd be the other way… like, * would give you an int*, and &amp; would give you an int?</a:t>
            </a:r>
          </a:p>
          <a:p>
            <a:r>
              <a:rPr lang="en-US" dirty="0"/>
              <a:t>	- or maybe pointer types should be int&amp;? like "address of int"?</a:t>
            </a:r>
          </a:p>
          <a:p>
            <a:r>
              <a:rPr lang="en-US" dirty="0"/>
              <a:t>	- idk lol</a:t>
            </a:r>
          </a:p>
          <a:p>
            <a:endParaRPr lang="en-US" dirty="0"/>
          </a:p>
          <a:p>
            <a:r>
              <a:rPr lang="en-US" dirty="0"/>
              <a:t>[diagram: p points to x. when we change *p (value at p), it really changes x.]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9729AB-B77D-48AE-AA10-D1BD2B4D03EA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449318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US" dirty="0"/>
              <a:t>dereference does NOT mean “destroy/delete/deallocate the value that the pointer points to.”</a:t>
            </a:r>
          </a:p>
          <a:p>
            <a:pPr marL="171450" indent="-171450">
              <a:buFontTx/>
              <a:buChar char="-"/>
            </a:pPr>
            <a:r>
              <a:rPr lang="en-US" dirty="0"/>
              <a:t>dereference does NOT mean “destroy the reference itself”</a:t>
            </a:r>
          </a:p>
          <a:p>
            <a:pPr marL="171450" indent="-171450">
              <a:buFontTx/>
              <a:buChar char="-"/>
            </a:pPr>
            <a:r>
              <a:rPr lang="en-US" dirty="0"/>
              <a:t>these are probably the most common incorrect answers I see for this on exams.</a:t>
            </a:r>
          </a:p>
          <a:p>
            <a:pPr marL="171450" indent="-171450">
              <a:buFontTx/>
              <a:buChar char="-"/>
            </a:pPr>
            <a:r>
              <a:rPr lang="en-US" dirty="0"/>
              <a:t>**p is evaluated right-to-left, so it evaluates as *(*p). (*p) == x, so *(*p) == *x == a.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9729AB-B77D-48AE-AA10-D1BD2B4D03EA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357945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- lots of people get confused by this, and it's ok, because it's confusing.</a:t>
            </a:r>
          </a:p>
          <a:p>
            <a:r>
              <a:rPr lang="en-US" dirty="0"/>
              <a:t>- it's just context. you have to know what it's pointing to, to know which it is.</a:t>
            </a:r>
          </a:p>
          <a:p>
            <a:r>
              <a:rPr lang="en-US" dirty="0"/>
              <a:t>- if you really think about it, "pointing to a single value" is the same as "pointing to an array of length 1"…</a:t>
            </a:r>
          </a:p>
          <a:p>
            <a:endParaRPr lang="en-US" dirty="0"/>
          </a:p>
          <a:p>
            <a:r>
              <a:rPr lang="en-US" dirty="0"/>
              <a:t>[diagram: the pointer s starts by pointing to a single character in the variable c. then we make it point to a string literal, which is a sequence of several characters. it's fine. it's totally fine. you're not going crazy.]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9729AB-B77D-48AE-AA10-D1BD2B4D03EA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533518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[diagram: s points to a string with three characters and a zero terminator.]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9729AB-B77D-48AE-AA10-D1BD2B4D03EA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943036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- </a:t>
            </a:r>
            <a:r>
              <a:rPr lang="en-US" dirty="0" err="1"/>
              <a:t>hahahahah</a:t>
            </a:r>
            <a:r>
              <a:rPr lang="en-US" dirty="0"/>
              <a:t> ok</a:t>
            </a:r>
          </a:p>
          <a:p>
            <a:endParaRPr lang="en-US" dirty="0"/>
          </a:p>
          <a:p>
            <a:r>
              <a:rPr lang="en-US" dirty="0"/>
              <a:t>[diagram: same as previous slide.]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9729AB-B77D-48AE-AA10-D1BD2B4D03EA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37115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9729AB-B77D-48AE-AA10-D1BD2B4D03EA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858824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- there is no dereferencing happening in the pointer arithmetic. We are operating </a:t>
            </a:r>
            <a:r>
              <a:rPr lang="en-US" i="1" dirty="0"/>
              <a:t>on the pointer itself.</a:t>
            </a:r>
            <a:endParaRPr lang="en-US" dirty="0"/>
          </a:p>
          <a:p>
            <a:r>
              <a:rPr lang="en-US" dirty="0"/>
              <a:t>- it prints '!'. because t is pointing at the !.</a:t>
            </a:r>
          </a:p>
          <a:p>
            <a:endParaRPr lang="en-US" dirty="0"/>
          </a:p>
          <a:p>
            <a:r>
              <a:rPr lang="en-US" dirty="0"/>
              <a:t>[diagram: s points to the </a:t>
            </a:r>
            <a:r>
              <a:rPr lang="en-US" i="1" dirty="0"/>
              <a:t>beginning</a:t>
            </a:r>
            <a:r>
              <a:rPr lang="en-US" i="0" dirty="0"/>
              <a:t> of a string. when we calculate t as s + 2, t points to the character at position 2 in the array.]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9729AB-B77D-48AE-AA10-D1BD2B4D03EA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923131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- it prints "</a:t>
            </a:r>
            <a:r>
              <a:rPr lang="en-US" dirty="0" err="1"/>
              <a:t>alue</a:t>
            </a:r>
            <a:r>
              <a:rPr lang="en-US" dirty="0"/>
              <a:t> of x is: "</a:t>
            </a:r>
          </a:p>
          <a:p>
            <a:r>
              <a:rPr lang="en-US" dirty="0"/>
              <a:t>- because the string is a char*, and adding 5 to it calculates a pointer starting at the 6</a:t>
            </a:r>
            <a:r>
              <a:rPr lang="en-US" baseline="30000" dirty="0"/>
              <a:t>th</a:t>
            </a:r>
            <a:r>
              <a:rPr lang="en-US" dirty="0"/>
              <a:t> character in the string.</a:t>
            </a:r>
          </a:p>
          <a:p>
            <a:r>
              <a:rPr lang="en-US" dirty="0"/>
              <a:t>- "string + int" means something in C! it just means something </a:t>
            </a:r>
            <a:r>
              <a:rPr lang="en-US" i="1" dirty="0"/>
              <a:t>totally different</a:t>
            </a:r>
            <a:r>
              <a:rPr lang="en-US" i="0" dirty="0"/>
              <a:t> than what it does in Java!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9729AB-B77D-48AE-AA10-D1BD2B4D03EA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911044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9729AB-B77D-48AE-AA10-D1BD2B4D03EA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26180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71323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- see 3_array_of_strings.c for an example</a:t>
            </a:r>
          </a:p>
          <a:p>
            <a:r>
              <a:rPr lang="en-US" dirty="0"/>
              <a:t>- THIS IS ACTUALLY COMPLETELY DIFFERENT FROM AN "int</a:t>
            </a:r>
            <a:r>
              <a:rPr lang="en-US" baseline="0" dirty="0"/>
              <a:t> </a:t>
            </a:r>
            <a:r>
              <a:rPr lang="en-US" baseline="0" dirty="0" err="1"/>
              <a:t>arr</a:t>
            </a:r>
            <a:r>
              <a:rPr lang="en-US" baseline="0" dirty="0"/>
              <a:t>[4][6];" OR SOMETHING</a:t>
            </a:r>
          </a:p>
          <a:p>
            <a:pPr marL="0" marR="0" lvl="0" indent="0" algn="l" defTabSz="71323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	- see 3_2d_arrays.c for a comparison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9729AB-B77D-48AE-AA10-D1BD2B4D03EA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53352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- you can add 1 to the integer, the float, but not really to the others…</a:t>
            </a:r>
          </a:p>
          <a:p>
            <a:r>
              <a:rPr lang="en-US" dirty="0"/>
              <a:t>- you can use [] on the string and the array, but not the others…</a:t>
            </a:r>
          </a:p>
          <a:p>
            <a:r>
              <a:rPr lang="en-US" dirty="0"/>
              <a:t>- and no, you'd have to declare all these as different kinds of variables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9729AB-B77D-48AE-AA10-D1BD2B4D03EA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31011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string literals are of type "</a:t>
            </a:r>
            <a:r>
              <a:rPr lang="en-US" dirty="0" err="1"/>
              <a:t>const</a:t>
            </a:r>
            <a:r>
              <a:rPr lang="en-US" dirty="0"/>
              <a:t> char*." we'll get to const.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9729AB-B77D-48AE-AA10-D1BD2B4D03EA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97782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- you can stick [] on the end of </a:t>
            </a:r>
            <a:r>
              <a:rPr lang="en-US" i="1" dirty="0"/>
              <a:t>anything</a:t>
            </a:r>
            <a:r>
              <a:rPr lang="en-US" i="0" dirty="0"/>
              <a:t> to get "an array of that thing". that's how you know it's a type constructor.</a:t>
            </a:r>
          </a:p>
          <a:p>
            <a:pPr marL="0" marR="0" lvl="0" indent="0" algn="l" defTabSz="71323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i="0" dirty="0"/>
              <a:t>- Java also gives you generics: </a:t>
            </a:r>
            <a:r>
              <a:rPr lang="en-US" i="0" dirty="0" err="1"/>
              <a:t>ArrayList</a:t>
            </a:r>
            <a:r>
              <a:rPr lang="en-US" i="0" dirty="0"/>
              <a:t>&lt;Integer&gt; is a different type from </a:t>
            </a:r>
            <a:r>
              <a:rPr lang="en-US" i="0" dirty="0" err="1"/>
              <a:t>ArrayList</a:t>
            </a:r>
            <a:r>
              <a:rPr lang="en-US" i="0" dirty="0"/>
              <a:t>&lt;Float&gt;. </a:t>
            </a:r>
            <a:endParaRPr lang="en-US" dirty="0"/>
          </a:p>
          <a:p>
            <a:r>
              <a:rPr lang="en-US" i="0" dirty="0"/>
              <a:t>- And even classes are new types. the whole declaration is the "type constructor" because it combines all the field types into a single type.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9729AB-B77D-48AE-AA10-D1BD2B4D03EA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43940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* it's actually the number of </a:t>
            </a:r>
            <a:r>
              <a:rPr lang="en-US" i="1" dirty="0"/>
              <a:t>chars</a:t>
            </a:r>
            <a:r>
              <a:rPr lang="en-US" i="0" dirty="0"/>
              <a:t> something takes up, but on any machine made and</a:t>
            </a:r>
            <a:r>
              <a:rPr lang="en-US" i="0" baseline="0" dirty="0"/>
              <a:t> in common use in the past 35 years, a char is a byte.</a:t>
            </a:r>
          </a:p>
          <a:p>
            <a:r>
              <a:rPr lang="en-US" i="0" baseline="0" dirty="0"/>
              <a:t>- </a:t>
            </a:r>
            <a:r>
              <a:rPr lang="en-US" i="0" baseline="0" dirty="0" err="1"/>
              <a:t>sizeof</a:t>
            </a:r>
            <a:r>
              <a:rPr lang="en-US" i="0" baseline="0" dirty="0"/>
              <a:t>(int) is often 4. </a:t>
            </a:r>
            <a:r>
              <a:rPr lang="en-US" i="1" baseline="0" dirty="0"/>
              <a:t>often. but not necessarily.</a:t>
            </a:r>
          </a:p>
          <a:p>
            <a:r>
              <a:rPr lang="en-US" i="1" baseline="0" dirty="0"/>
              <a:t>	- </a:t>
            </a:r>
            <a:r>
              <a:rPr lang="en-US" i="0" baseline="0" dirty="0"/>
              <a:t>in the 16-bit era, it was often 2.</a:t>
            </a:r>
          </a:p>
          <a:p>
            <a:r>
              <a:rPr lang="en-US" i="0" baseline="0" dirty="0"/>
              <a:t>	- on 64-bit targets, it might be 4 or 8, depending on your compiler options and your platform's conventions. but it’s almost always 4.</a:t>
            </a:r>
          </a:p>
          <a:p>
            <a:r>
              <a:rPr lang="en-US" i="0" baseline="0" dirty="0"/>
              <a:t>	- and on word-addressed architectures, it might be 1!</a:t>
            </a:r>
          </a:p>
          <a:p>
            <a:r>
              <a:rPr lang="en-US" i="0" baseline="0" dirty="0"/>
              <a:t>- SIZEOF IS A COMPILE-TIME OPERATOR. IT CANNOT FIND THE SIZE OF SOMETHING AT RUNTIME.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9729AB-B77D-48AE-AA10-D1BD2B4D03EA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96726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i="0" dirty="0"/>
              <a:t>- its </a:t>
            </a:r>
            <a:r>
              <a:rPr lang="en-US" i="0" dirty="0" err="1"/>
              <a:t>sizeof</a:t>
            </a:r>
            <a:r>
              <a:rPr lang="en-US" i="0" dirty="0"/>
              <a:t>()</a:t>
            </a:r>
            <a:r>
              <a:rPr lang="en-US" i="0" baseline="0" dirty="0"/>
              <a:t> is 4 in this case - 4 bytes long</a:t>
            </a:r>
            <a:endParaRPr lang="en-US" i="0" dirty="0"/>
          </a:p>
          <a:p>
            <a:r>
              <a:rPr lang="en-US" i="0" dirty="0"/>
              <a:t>- its</a:t>
            </a:r>
            <a:r>
              <a:rPr lang="en-US" i="0" baseline="0" dirty="0"/>
              <a:t> address is 0xDC04</a:t>
            </a:r>
          </a:p>
          <a:p>
            <a:r>
              <a:rPr lang="en-US" i="0" baseline="0" dirty="0"/>
              <a:t>- its value could be either 0xDEC0EFBE (big-endian) or 0xC0DEBEEF (little-endian)</a:t>
            </a:r>
          </a:p>
          <a:p>
            <a:r>
              <a:rPr lang="en-US" i="0" baseline="0" dirty="0"/>
              <a:t>	- 447 students will learn about this very soon!</a:t>
            </a:r>
          </a:p>
          <a:p>
            <a:endParaRPr lang="en-US" i="0" baseline="0" dirty="0"/>
          </a:p>
          <a:p>
            <a:r>
              <a:rPr lang="en-US" i="0" dirty="0"/>
              <a:t>[diagram: an array of bytes, where each byte has a hexadecimal address. the bytes from DC04 to DC07 are circled and represent a 4-byte value.]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9729AB-B77D-48AE-AA10-D1BD2B4D03EA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590480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i="0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9729AB-B77D-48AE-AA10-D1BD2B4D03EA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18741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i="0" baseline="0" dirty="0"/>
              <a:t>- variable names are just a convenient way to refer to their addresses!</a:t>
            </a:r>
          </a:p>
          <a:p>
            <a:endParaRPr lang="en-US" i="0" baseline="0" dirty="0"/>
          </a:p>
          <a:p>
            <a:r>
              <a:rPr lang="en-US" i="0" baseline="0" dirty="0"/>
              <a:t>[diagram: three lockers numbered 1, 2, 3. locker 1 has a float 3.14 in it. locker 2 has an int 74 in it. "this thing" is a slip of paper with "locker 2" written on it.]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9729AB-B77D-48AE-AA10-D1BD2B4D03EA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8381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rgbClr val="20272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14501"/>
            <a:ext cx="7772400" cy="1225021"/>
          </a:xfrm>
        </p:spPr>
        <p:txBody>
          <a:bodyPr anchor="b">
            <a:noAutofit/>
          </a:bodyPr>
          <a:lstStyle>
            <a:lvl1pPr algn="l"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177645"/>
            <a:ext cx="7772400" cy="1460500"/>
          </a:xfrm>
          <a:noFill/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11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229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344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6459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4688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8803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2918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CS449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3162300"/>
            <a:ext cx="9144000" cy="18288"/>
          </a:xfrm>
          <a:prstGeom prst="rect">
            <a:avLst/>
          </a:prstGeom>
          <a:solidFill>
            <a:srgbClr val="5639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20" dirty="0"/>
          </a:p>
        </p:txBody>
      </p:sp>
    </p:spTree>
    <p:extLst/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2880"/>
            </a:lvl1pPr>
            <a:lvl2pPr marL="411480" indent="0">
              <a:buNone/>
              <a:defRPr sz="2520"/>
            </a:lvl2pPr>
            <a:lvl3pPr marL="822960" indent="0">
              <a:buNone/>
              <a:defRPr sz="2160"/>
            </a:lvl3pPr>
            <a:lvl4pPr marL="1234440" indent="0">
              <a:buNone/>
              <a:defRPr sz="1800"/>
            </a:lvl4pPr>
            <a:lvl5pPr marL="1645920" indent="0">
              <a:buNone/>
              <a:defRPr sz="1800"/>
            </a:lvl5pPr>
            <a:lvl6pPr marL="2057400" indent="0">
              <a:buNone/>
              <a:defRPr sz="1800"/>
            </a:lvl6pPr>
            <a:lvl7pPr marL="2468880" indent="0">
              <a:buNone/>
              <a:defRPr sz="1800"/>
            </a:lvl7pPr>
            <a:lvl8pPr marL="2880360" indent="0">
              <a:buNone/>
              <a:defRPr sz="1800"/>
            </a:lvl8pPr>
            <a:lvl9pPr marL="3291840" indent="0">
              <a:buNone/>
              <a:defRPr sz="18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3"/>
            <a:ext cx="5486400" cy="670719"/>
          </a:xfrm>
        </p:spPr>
        <p:txBody>
          <a:bodyPr/>
          <a:lstStyle>
            <a:lvl1pPr marL="0" indent="0">
              <a:buNone/>
              <a:defRPr sz="1260"/>
            </a:lvl1pPr>
            <a:lvl2pPr marL="411480" indent="0">
              <a:buNone/>
              <a:defRPr sz="1080"/>
            </a:lvl2pPr>
            <a:lvl3pPr marL="822960" indent="0">
              <a:buNone/>
              <a:defRPr sz="900"/>
            </a:lvl3pPr>
            <a:lvl4pPr marL="1234440" indent="0">
              <a:buNone/>
              <a:defRPr sz="810"/>
            </a:lvl4pPr>
            <a:lvl5pPr marL="1645920" indent="0">
              <a:buNone/>
              <a:defRPr sz="810"/>
            </a:lvl5pPr>
            <a:lvl6pPr marL="2057400" indent="0">
              <a:buNone/>
              <a:defRPr sz="810"/>
            </a:lvl6pPr>
            <a:lvl7pPr marL="2468880" indent="0">
              <a:buNone/>
              <a:defRPr sz="810"/>
            </a:lvl7pPr>
            <a:lvl8pPr marL="2880360" indent="0">
              <a:buNone/>
              <a:defRPr sz="810"/>
            </a:lvl8pPr>
            <a:lvl9pPr marL="3291840" indent="0">
              <a:buNone/>
              <a:defRPr sz="81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5296960"/>
            <a:ext cx="2133600" cy="30427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CS449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‹#›</a:t>
            </a:fld>
            <a:endParaRPr lang="en-US"/>
          </a:p>
        </p:txBody>
      </p:sp>
    </p:spTree>
    <p:extLst/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5296960"/>
            <a:ext cx="2133600" cy="30427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CS449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‹#›</a:t>
            </a:fld>
            <a:endParaRPr lang="en-US"/>
          </a:p>
        </p:txBody>
      </p:sp>
    </p:spTree>
    <p:extLst/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867"/>
            <a:ext cx="2057400" cy="487627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867"/>
            <a:ext cx="6019800" cy="487627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5296960"/>
            <a:ext cx="2133600" cy="30427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CS449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‹#›</a:t>
            </a:fld>
            <a:endParaRPr lang="en-US"/>
          </a:p>
        </p:txBody>
      </p:sp>
    </p:spTree>
    <p:extLst/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991600" cy="495300"/>
          </a:xfrm>
        </p:spPr>
        <p:txBody>
          <a:bodyPr>
            <a:noAutofit/>
          </a:bodyPr>
          <a:lstStyle>
            <a:lvl1pPr>
              <a:defRPr sz="2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495301"/>
            <a:ext cx="8991600" cy="4801659"/>
          </a:xfrm>
        </p:spPr>
        <p:txBody>
          <a:bodyPr>
            <a:normAutofit/>
          </a:bodyPr>
          <a:lstStyle>
            <a:lvl1pPr marL="257175" indent="-257175">
              <a:buSzPct val="100000"/>
              <a:buFont typeface="Trebuchet MS" pitchFamily="34" charset="0"/>
              <a:buChar char="●"/>
              <a:defRPr sz="2200"/>
            </a:lvl1pPr>
            <a:lvl2pPr marL="515780" indent="-257175">
              <a:defRPr sz="2200"/>
            </a:lvl2pPr>
            <a:lvl3pPr marL="772955" indent="-250032">
              <a:tabLst/>
              <a:defRPr sz="2200" b="0"/>
            </a:lvl3pPr>
            <a:lvl4pPr marL="1031558" indent="-257175">
              <a:tabLst/>
              <a:defRPr sz="2200" b="0"/>
            </a:lvl4pPr>
            <a:lvl5pPr marL="1285875" indent="-254318">
              <a:defRPr sz="2200" b="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CS449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3552B95B-556F-44BD-91A5-D80C1B9E2BB3}" type="slidenum">
              <a:rPr lang="en-US" smtClean="0"/>
              <a:pPr/>
              <a:t>‹#›</a:t>
            </a:fld>
            <a:endParaRPr lang="en-US"/>
          </a:p>
        </p:txBody>
      </p:sp>
    </p:spTree>
    <p:extLst/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5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" preserve="1">
  <p:cSld name="Title and Content (no anim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991600" cy="495300"/>
          </a:xfrm>
        </p:spPr>
        <p:txBody>
          <a:bodyPr>
            <a:noAutofit/>
          </a:bodyPr>
          <a:lstStyle>
            <a:lvl1pPr>
              <a:defRPr sz="2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495301"/>
            <a:ext cx="8991600" cy="4801659"/>
          </a:xfrm>
        </p:spPr>
        <p:txBody>
          <a:bodyPr>
            <a:normAutofit/>
          </a:bodyPr>
          <a:lstStyle>
            <a:lvl1pPr marL="257175" indent="-257175">
              <a:buSzPct val="100000"/>
              <a:buFont typeface="Trebuchet MS" pitchFamily="34" charset="0"/>
              <a:buChar char="●"/>
              <a:defRPr sz="2200"/>
            </a:lvl1pPr>
            <a:lvl2pPr marL="515780" indent="-257175">
              <a:defRPr sz="2200"/>
            </a:lvl2pPr>
            <a:lvl3pPr marL="772955" indent="-250032">
              <a:tabLst/>
              <a:defRPr sz="2200" b="0"/>
            </a:lvl3pPr>
            <a:lvl4pPr marL="1031558" indent="-257175">
              <a:tabLst/>
              <a:defRPr sz="2200" b="0"/>
            </a:lvl4pPr>
            <a:lvl5pPr marL="1285875" indent="-254318">
              <a:defRPr sz="2200" b="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CS449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3552B95B-556F-44BD-91A5-D80C1B9E2BB3}" type="slidenum">
              <a:rPr lang="en-US" smtClean="0"/>
              <a:pPr/>
              <a:t>‹#›</a:t>
            </a:fld>
            <a:endParaRPr lang="en-US"/>
          </a:p>
        </p:txBody>
      </p:sp>
    </p:spTree>
    <p:extLst/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ction Header">
    <p:bg>
      <p:bgPr>
        <a:solidFill>
          <a:srgbClr val="20272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14501"/>
            <a:ext cx="7772400" cy="1225021"/>
          </a:xfrm>
        </p:spPr>
        <p:txBody>
          <a:bodyPr anchor="b">
            <a:noAutofit/>
          </a:bodyPr>
          <a:lstStyle>
            <a:lvl1pPr algn="l"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CS449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3162300"/>
            <a:ext cx="9144000" cy="18288"/>
          </a:xfrm>
          <a:prstGeom prst="rect">
            <a:avLst/>
          </a:prstGeom>
          <a:solidFill>
            <a:srgbClr val="5639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20" dirty="0"/>
          </a:p>
        </p:txBody>
      </p:sp>
    </p:spTree>
    <p:extLst/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33501"/>
            <a:ext cx="4038600" cy="3771636"/>
          </a:xfrm>
        </p:spPr>
        <p:txBody>
          <a:bodyPr/>
          <a:lstStyle>
            <a:lvl1pPr>
              <a:defRPr sz="2520"/>
            </a:lvl1pPr>
            <a:lvl2pPr>
              <a:defRPr sz="2160"/>
            </a:lvl2pPr>
            <a:lvl3pPr>
              <a:defRPr sz="1800"/>
            </a:lvl3pPr>
            <a:lvl4pPr>
              <a:defRPr sz="1620"/>
            </a:lvl4pPr>
            <a:lvl5pPr>
              <a:defRPr sz="1620"/>
            </a:lvl5pPr>
            <a:lvl6pPr>
              <a:defRPr sz="1620"/>
            </a:lvl6pPr>
            <a:lvl7pPr>
              <a:defRPr sz="1620"/>
            </a:lvl7pPr>
            <a:lvl8pPr>
              <a:defRPr sz="1620"/>
            </a:lvl8pPr>
            <a:lvl9pPr>
              <a:defRPr sz="162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33501"/>
            <a:ext cx="4038600" cy="3771636"/>
          </a:xfrm>
        </p:spPr>
        <p:txBody>
          <a:bodyPr/>
          <a:lstStyle>
            <a:lvl1pPr>
              <a:defRPr sz="2520"/>
            </a:lvl1pPr>
            <a:lvl2pPr>
              <a:defRPr sz="2160"/>
            </a:lvl2pPr>
            <a:lvl3pPr>
              <a:defRPr sz="1800"/>
            </a:lvl3pPr>
            <a:lvl4pPr>
              <a:defRPr sz="1620"/>
            </a:lvl4pPr>
            <a:lvl5pPr>
              <a:defRPr sz="1620"/>
            </a:lvl5pPr>
            <a:lvl6pPr>
              <a:defRPr sz="1620"/>
            </a:lvl6pPr>
            <a:lvl7pPr>
              <a:defRPr sz="1620"/>
            </a:lvl7pPr>
            <a:lvl8pPr>
              <a:defRPr sz="1620"/>
            </a:lvl8pPr>
            <a:lvl9pPr>
              <a:defRPr sz="162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5296960"/>
            <a:ext cx="2133600" cy="30427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CS449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‹#›</a:t>
            </a:fld>
            <a:endParaRPr lang="en-US"/>
          </a:p>
        </p:txBody>
      </p:sp>
    </p:spTree>
    <p:extLst/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6"/>
          </a:xfrm>
        </p:spPr>
        <p:txBody>
          <a:bodyPr anchor="b"/>
          <a:lstStyle>
            <a:lvl1pPr marL="0" indent="0">
              <a:buNone/>
              <a:defRPr sz="2160" b="1"/>
            </a:lvl1pPr>
            <a:lvl2pPr marL="411480" indent="0">
              <a:buNone/>
              <a:defRPr sz="1800" b="1"/>
            </a:lvl2pPr>
            <a:lvl3pPr marL="822960" indent="0">
              <a:buNone/>
              <a:defRPr sz="1620" b="1"/>
            </a:lvl3pPr>
            <a:lvl4pPr marL="1234440" indent="0">
              <a:buNone/>
              <a:defRPr sz="1440" b="1"/>
            </a:lvl4pPr>
            <a:lvl5pPr marL="1645920" indent="0">
              <a:buNone/>
              <a:defRPr sz="1440" b="1"/>
            </a:lvl5pPr>
            <a:lvl6pPr marL="2057400" indent="0">
              <a:buNone/>
              <a:defRPr sz="1440" b="1"/>
            </a:lvl6pPr>
            <a:lvl7pPr marL="2468880" indent="0">
              <a:buNone/>
              <a:defRPr sz="1440" b="1"/>
            </a:lvl7pPr>
            <a:lvl8pPr marL="2880360" indent="0">
              <a:buNone/>
              <a:defRPr sz="1440" b="1"/>
            </a:lvl8pPr>
            <a:lvl9pPr marL="3291840" indent="0">
              <a:buNone/>
              <a:defRPr sz="14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160"/>
            </a:lvl1pPr>
            <a:lvl2pPr>
              <a:defRPr sz="1800"/>
            </a:lvl2pPr>
            <a:lvl3pPr>
              <a:defRPr sz="1620"/>
            </a:lvl3pPr>
            <a:lvl4pPr>
              <a:defRPr sz="1440"/>
            </a:lvl4pPr>
            <a:lvl5pPr>
              <a:defRPr sz="1440"/>
            </a:lvl5pPr>
            <a:lvl6pPr>
              <a:defRPr sz="1440"/>
            </a:lvl6pPr>
            <a:lvl7pPr>
              <a:defRPr sz="1440"/>
            </a:lvl7pPr>
            <a:lvl8pPr>
              <a:defRPr sz="1440"/>
            </a:lvl8pPr>
            <a:lvl9pPr>
              <a:defRPr sz="144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1279261"/>
            <a:ext cx="4041775" cy="533136"/>
          </a:xfrm>
        </p:spPr>
        <p:txBody>
          <a:bodyPr anchor="b"/>
          <a:lstStyle>
            <a:lvl1pPr marL="0" indent="0">
              <a:buNone/>
              <a:defRPr sz="2160" b="1"/>
            </a:lvl1pPr>
            <a:lvl2pPr marL="411480" indent="0">
              <a:buNone/>
              <a:defRPr sz="1800" b="1"/>
            </a:lvl2pPr>
            <a:lvl3pPr marL="822960" indent="0">
              <a:buNone/>
              <a:defRPr sz="1620" b="1"/>
            </a:lvl3pPr>
            <a:lvl4pPr marL="1234440" indent="0">
              <a:buNone/>
              <a:defRPr sz="1440" b="1"/>
            </a:lvl4pPr>
            <a:lvl5pPr marL="1645920" indent="0">
              <a:buNone/>
              <a:defRPr sz="1440" b="1"/>
            </a:lvl5pPr>
            <a:lvl6pPr marL="2057400" indent="0">
              <a:buNone/>
              <a:defRPr sz="1440" b="1"/>
            </a:lvl6pPr>
            <a:lvl7pPr marL="2468880" indent="0">
              <a:buNone/>
              <a:defRPr sz="1440" b="1"/>
            </a:lvl7pPr>
            <a:lvl8pPr marL="2880360" indent="0">
              <a:buNone/>
              <a:defRPr sz="1440" b="1"/>
            </a:lvl8pPr>
            <a:lvl9pPr marL="3291840" indent="0">
              <a:buNone/>
              <a:defRPr sz="14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1812396"/>
            <a:ext cx="4041775" cy="3292740"/>
          </a:xfrm>
        </p:spPr>
        <p:txBody>
          <a:bodyPr/>
          <a:lstStyle>
            <a:lvl1pPr>
              <a:defRPr sz="2160"/>
            </a:lvl1pPr>
            <a:lvl2pPr>
              <a:defRPr sz="1800"/>
            </a:lvl2pPr>
            <a:lvl3pPr>
              <a:defRPr sz="1620"/>
            </a:lvl3pPr>
            <a:lvl4pPr>
              <a:defRPr sz="1440"/>
            </a:lvl4pPr>
            <a:lvl5pPr>
              <a:defRPr sz="1440"/>
            </a:lvl5pPr>
            <a:lvl6pPr>
              <a:defRPr sz="1440"/>
            </a:lvl6pPr>
            <a:lvl7pPr>
              <a:defRPr sz="1440"/>
            </a:lvl7pPr>
            <a:lvl8pPr>
              <a:defRPr sz="1440"/>
            </a:lvl8pPr>
            <a:lvl9pPr>
              <a:defRPr sz="144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5296960"/>
            <a:ext cx="2133600" cy="30427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CS449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‹#›</a:t>
            </a:fld>
            <a:endParaRPr lang="en-US"/>
          </a:p>
        </p:txBody>
      </p:sp>
    </p:spTree>
    <p:extLst/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5296960"/>
            <a:ext cx="2133600" cy="30427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CS449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‹#›</a:t>
            </a:fld>
            <a:endParaRPr lang="en-US"/>
          </a:p>
        </p:txBody>
      </p:sp>
    </p:spTree>
    <p:extLst/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5296960"/>
            <a:ext cx="2133600" cy="30427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CS449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‹#›</a:t>
            </a:fld>
            <a:endParaRPr lang="en-US"/>
          </a:p>
        </p:txBody>
      </p:sp>
    </p:spTree>
    <p:extLst/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27541"/>
            <a:ext cx="3008313" cy="968376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4"/>
            <a:ext cx="5111750" cy="4877594"/>
          </a:xfrm>
        </p:spPr>
        <p:txBody>
          <a:bodyPr/>
          <a:lstStyle>
            <a:lvl1pPr>
              <a:defRPr sz="2880"/>
            </a:lvl1pPr>
            <a:lvl2pPr>
              <a:defRPr sz="2520"/>
            </a:lvl2pPr>
            <a:lvl3pPr>
              <a:defRPr sz="216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195919"/>
            <a:ext cx="3008313" cy="3909219"/>
          </a:xfrm>
        </p:spPr>
        <p:txBody>
          <a:bodyPr/>
          <a:lstStyle>
            <a:lvl1pPr marL="0" indent="0">
              <a:buNone/>
              <a:defRPr sz="1260"/>
            </a:lvl1pPr>
            <a:lvl2pPr marL="411480" indent="0">
              <a:buNone/>
              <a:defRPr sz="1080"/>
            </a:lvl2pPr>
            <a:lvl3pPr marL="822960" indent="0">
              <a:buNone/>
              <a:defRPr sz="900"/>
            </a:lvl3pPr>
            <a:lvl4pPr marL="1234440" indent="0">
              <a:buNone/>
              <a:defRPr sz="810"/>
            </a:lvl4pPr>
            <a:lvl5pPr marL="1645920" indent="0">
              <a:buNone/>
              <a:defRPr sz="810"/>
            </a:lvl5pPr>
            <a:lvl6pPr marL="2057400" indent="0">
              <a:buNone/>
              <a:defRPr sz="810"/>
            </a:lvl6pPr>
            <a:lvl7pPr marL="2468880" indent="0">
              <a:buNone/>
              <a:defRPr sz="810"/>
            </a:lvl7pPr>
            <a:lvl8pPr marL="2880360" indent="0">
              <a:buNone/>
              <a:defRPr sz="810"/>
            </a:lvl8pPr>
            <a:lvl9pPr marL="3291840" indent="0">
              <a:buNone/>
              <a:defRPr sz="81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5296960"/>
            <a:ext cx="2133600" cy="30427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CS449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‹#›</a:t>
            </a:fld>
            <a:endParaRPr lang="en-US"/>
          </a:p>
        </p:txBody>
      </p:sp>
    </p:spTree>
    <p:extLst/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5600700"/>
            <a:ext cx="9144000" cy="114300"/>
          </a:xfrm>
          <a:prstGeom prst="rect">
            <a:avLst/>
          </a:prstGeom>
          <a:solidFill>
            <a:srgbClr val="5639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20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495300"/>
          </a:xfrm>
          <a:prstGeom prst="rect">
            <a:avLst/>
          </a:prstGeom>
          <a:solidFill>
            <a:srgbClr val="5639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20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400" y="0"/>
            <a:ext cx="8991600" cy="4953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" y="495301"/>
            <a:ext cx="8991600" cy="48016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5296960"/>
            <a:ext cx="12192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/>
              <a:t>CS449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5296960"/>
            <a:ext cx="6858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52B95B-556F-44BD-91A5-D80C1B9E2BB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783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</p:sldLayoutIdLst>
  <p:transition/>
  <p:hf hdr="0" dt="0"/>
  <p:txStyles>
    <p:titleStyle>
      <a:lvl1pPr algn="l" defTabSz="822960" rtl="0" eaLnBrk="1" latinLnBrk="0" hangingPunct="1">
        <a:spcBef>
          <a:spcPct val="0"/>
        </a:spcBef>
        <a:buNone/>
        <a:defRPr sz="2800" b="1" kern="1200">
          <a:solidFill>
            <a:schemeClr val="bg1"/>
          </a:solidFill>
          <a:latin typeface="+mj-lt"/>
          <a:ea typeface="GulimChe" pitchFamily="49" charset="-127"/>
          <a:cs typeface="MoolBoran" pitchFamily="34" charset="0"/>
        </a:defRPr>
      </a:lvl1pPr>
    </p:titleStyle>
    <p:bodyStyle>
      <a:lvl1pPr marL="204312" indent="-204312" algn="l" defTabSz="822960" rtl="0" eaLnBrk="1" latinLnBrk="0" hangingPunct="1">
        <a:spcBef>
          <a:spcPts val="0"/>
        </a:spcBef>
        <a:buSzPct val="150000"/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5767" indent="-207170" algn="l" defTabSz="822960" rtl="0" eaLnBrk="1" latinLnBrk="0" hangingPunct="1">
        <a:spcBef>
          <a:spcPts val="0"/>
        </a:spcBef>
        <a:buFont typeface="Courier New" pitchFamily="49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620078" indent="-205740" algn="l" defTabSz="822960" rtl="0" eaLnBrk="1" latinLnBrk="0" hangingPunct="1">
        <a:spcBef>
          <a:spcPts val="0"/>
        </a:spcBef>
        <a:buFont typeface="Wingdings" pitchFamily="2" charset="2"/>
        <a:buChar char="§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821532" indent="-205740" algn="l" defTabSz="822960" rtl="0" eaLnBrk="1" latinLnBrk="0" hangingPunct="1">
        <a:spcBef>
          <a:spcPts val="0"/>
        </a:spcBef>
        <a:buFont typeface="Arial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indent="-205740" algn="l" defTabSz="822960" rtl="0" eaLnBrk="1" latinLnBrk="0" hangingPunct="1">
        <a:spcBef>
          <a:spcPts val="0"/>
        </a:spcBef>
        <a:buFont typeface="Arial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263140" indent="-205740" algn="l" defTabSz="82296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674620" indent="-205740" algn="l" defTabSz="82296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086100" indent="-205740" algn="l" defTabSz="82296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497580" indent="-205740" algn="l" defTabSz="82296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4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5pPr>
      <a:lvl6pPr marL="205740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7pPr>
      <a:lvl8pPr marL="288036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8pPr>
      <a:lvl9pPr marL="329184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 </a:t>
            </a:r>
            <a:r>
              <a:rPr lang="mr-IN" dirty="0"/>
              <a:t>–</a:t>
            </a:r>
            <a:r>
              <a:rPr lang="en-US"/>
              <a:t> Pointers and Arrays</a:t>
            </a:r>
            <a:endParaRPr lang="en-US" sz="2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CS 0449</a:t>
            </a:r>
          </a:p>
          <a:p>
            <a:r>
              <a:rPr lang="en-US" dirty="0"/>
              <a:t>Jarrett Billingsley</a:t>
            </a:r>
          </a:p>
        </p:txBody>
      </p:sp>
    </p:spTree>
    <p:extLst>
      <p:ext uri="{BB962C8B-B14F-4D97-AF65-F5344CB8AC3E}">
        <p14:creationId xmlns:p14="http://schemas.microsoft.com/office/powerpoint/2010/main" val="3612086569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Lockers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think about a locker. what is its purpose?</a:t>
            </a:r>
          </a:p>
          <a:p>
            <a:pPr lvl="1"/>
            <a:r>
              <a:rPr lang="en-US" dirty="0"/>
              <a:t>to </a:t>
            </a:r>
            <a:r>
              <a:rPr lang="en-US" b="1" dirty="0"/>
              <a:t>contain</a:t>
            </a:r>
            <a:r>
              <a:rPr lang="en-US" dirty="0"/>
              <a:t> things.</a:t>
            </a:r>
          </a:p>
          <a:p>
            <a:r>
              <a:rPr lang="en-US" dirty="0"/>
              <a:t>how are lockers identified?</a:t>
            </a:r>
          </a:p>
          <a:p>
            <a:pPr lvl="1"/>
            <a:r>
              <a:rPr lang="en-US" dirty="0"/>
              <a:t>they're </a:t>
            </a:r>
            <a:r>
              <a:rPr lang="en-US" b="1" dirty="0"/>
              <a:t>numbered.</a:t>
            </a:r>
          </a:p>
          <a:p>
            <a:r>
              <a:rPr lang="en-US" dirty="0"/>
              <a:t>how do you access a locker?</a:t>
            </a:r>
          </a:p>
          <a:p>
            <a:pPr lvl="1"/>
            <a:r>
              <a:rPr lang="en-US" dirty="0"/>
              <a:t>by knowing the locker's </a:t>
            </a:r>
            <a:r>
              <a:rPr lang="en-US" b="1" dirty="0"/>
              <a:t>number</a:t>
            </a:r>
            <a:r>
              <a:rPr lang="en-US" dirty="0"/>
              <a:t> and </a:t>
            </a:r>
            <a:r>
              <a:rPr lang="en-US" b="1" dirty="0"/>
              <a:t>combination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but for this example, let's assume </a:t>
            </a:r>
            <a:r>
              <a:rPr lang="en-US" b="1" i="1" dirty="0">
                <a:solidFill>
                  <a:srgbClr val="FF0000"/>
                </a:solidFill>
              </a:rPr>
              <a:t>there are no locks.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dirty="0"/>
              <a:t>how would you </a:t>
            </a:r>
            <a:r>
              <a:rPr lang="en-US" b="1" i="1" dirty="0"/>
              <a:t>give someone else access</a:t>
            </a:r>
            <a:r>
              <a:rPr lang="en-US" dirty="0"/>
              <a:t> to your (lock-less) locker?</a:t>
            </a:r>
          </a:p>
          <a:p>
            <a:pPr lvl="1"/>
            <a:r>
              <a:rPr lang="en-US" dirty="0"/>
              <a:t>would you rip it out of the wall?</a:t>
            </a:r>
          </a:p>
          <a:p>
            <a:pPr lvl="1"/>
            <a:r>
              <a:rPr lang="en-US" dirty="0"/>
              <a:t>no… you </a:t>
            </a:r>
            <a:r>
              <a:rPr lang="en-US" b="1" dirty="0"/>
              <a:t>give them the locker number.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CS449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583361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5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https://cdn4.iconfinder.com/data/icons/school-9/100/21-512.png">
            <a:extLst>
              <a:ext uri="{FF2B5EF4-FFF2-40B4-BE49-F238E27FC236}">
                <a16:creationId xmlns:a16="http://schemas.microsoft.com/office/drawing/2014/main" id="{8CF894A3-632D-6242-B735-AB6CCED08B2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03" t="4646" r="5215" b="5072"/>
          <a:stretch/>
        </p:blipFill>
        <p:spPr bwMode="auto">
          <a:xfrm>
            <a:off x="5257800" y="566530"/>
            <a:ext cx="3776871" cy="37768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Like a locker room, but SFW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495302"/>
            <a:ext cx="5128016" cy="3848100"/>
          </a:xfrm>
        </p:spPr>
        <p:txBody>
          <a:bodyPr/>
          <a:lstStyle/>
          <a:p>
            <a:r>
              <a:rPr lang="en-US" dirty="0"/>
              <a:t>just like a locker contains </a:t>
            </a:r>
            <a:r>
              <a:rPr lang="en-US" i="1" dirty="0"/>
              <a:t>things</a:t>
            </a:r>
            <a:r>
              <a:rPr lang="en-US" dirty="0"/>
              <a:t>…</a:t>
            </a:r>
          </a:p>
          <a:p>
            <a:pPr lvl="1"/>
            <a:r>
              <a:rPr lang="en-US" dirty="0"/>
              <a:t>variables contain </a:t>
            </a:r>
            <a:r>
              <a:rPr lang="en-US" b="1" dirty="0"/>
              <a:t>values</a:t>
            </a:r>
          </a:p>
          <a:p>
            <a:pPr lvl="1"/>
            <a:r>
              <a:rPr lang="en-US" dirty="0"/>
              <a:t>but a variable </a:t>
            </a:r>
            <a:r>
              <a:rPr lang="en-US" i="1" dirty="0"/>
              <a:t>is a thing itself</a:t>
            </a:r>
            <a:endParaRPr lang="en-US" dirty="0"/>
          </a:p>
          <a:p>
            <a:r>
              <a:rPr lang="en-US" dirty="0"/>
              <a:t>each variable is like a locker:</a:t>
            </a:r>
          </a:p>
          <a:p>
            <a:pPr lvl="1"/>
            <a:r>
              <a:rPr lang="en-US" dirty="0"/>
              <a:t>it has a </a:t>
            </a:r>
            <a:r>
              <a:rPr lang="en-US" b="1" dirty="0"/>
              <a:t>number: </a:t>
            </a:r>
            <a:r>
              <a:rPr lang="en-US" dirty="0"/>
              <a:t>its </a:t>
            </a:r>
            <a:r>
              <a:rPr lang="en-US" b="1" dirty="0"/>
              <a:t>address</a:t>
            </a:r>
          </a:p>
          <a:p>
            <a:pPr lvl="1"/>
            <a:r>
              <a:rPr lang="en-US" dirty="0"/>
              <a:t>it </a:t>
            </a:r>
            <a:r>
              <a:rPr lang="en-US" b="1" dirty="0"/>
              <a:t>contains </a:t>
            </a:r>
            <a:r>
              <a:rPr lang="en-US" dirty="0"/>
              <a:t>something: its </a:t>
            </a:r>
            <a:r>
              <a:rPr lang="en-US" b="1" dirty="0"/>
              <a:t>value</a:t>
            </a:r>
          </a:p>
          <a:p>
            <a:pPr lvl="1"/>
            <a:r>
              <a:rPr lang="en-US" dirty="0"/>
              <a:t>it </a:t>
            </a:r>
            <a:r>
              <a:rPr lang="en-US" b="1" dirty="0"/>
              <a:t>belongs</a:t>
            </a:r>
            <a:r>
              <a:rPr lang="en-US" dirty="0"/>
              <a:t> to someone: its </a:t>
            </a:r>
            <a:r>
              <a:rPr lang="en-US" b="1" dirty="0"/>
              <a:t>owner</a:t>
            </a:r>
          </a:p>
          <a:p>
            <a:r>
              <a:rPr lang="en-US" dirty="0"/>
              <a:t>how do you </a:t>
            </a:r>
            <a:r>
              <a:rPr lang="en-US" i="1" dirty="0"/>
              <a:t>give someone else access </a:t>
            </a:r>
            <a:r>
              <a:rPr lang="en-US" dirty="0"/>
              <a:t>to your variable?</a:t>
            </a:r>
          </a:p>
          <a:p>
            <a:pPr lvl="1"/>
            <a:r>
              <a:rPr lang="en-US" i="1" dirty="0"/>
              <a:t>you give them the locker number.</a:t>
            </a:r>
          </a:p>
          <a:p>
            <a:pPr lvl="2"/>
            <a:r>
              <a:rPr lang="en-US" dirty="0"/>
              <a:t>which is its </a:t>
            </a:r>
            <a:r>
              <a:rPr lang="en-US" b="1" dirty="0"/>
              <a:t>memory address.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CS449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378047" y="2552700"/>
            <a:ext cx="1122143" cy="879436"/>
          </a:xfrm>
          <a:prstGeom prst="rect">
            <a:avLst/>
          </a:prstGeom>
          <a:solidFill>
            <a:srgbClr val="000000">
              <a:alpha val="58039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float 3.14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B465B6F0-9FA4-DB4F-B841-66E07EA146C0}"/>
              </a:ext>
            </a:extLst>
          </p:cNvPr>
          <p:cNvSpPr txBox="1"/>
          <p:nvPr/>
        </p:nvSpPr>
        <p:spPr>
          <a:xfrm>
            <a:off x="5536607" y="876300"/>
            <a:ext cx="834376" cy="646331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8E9236F1-9BDF-9541-91F0-CC433A0CB8F1}"/>
              </a:ext>
            </a:extLst>
          </p:cNvPr>
          <p:cNvSpPr txBox="1"/>
          <p:nvPr/>
        </p:nvSpPr>
        <p:spPr>
          <a:xfrm>
            <a:off x="6751666" y="876300"/>
            <a:ext cx="834376" cy="646331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5C8288F1-5667-9346-B040-CC251CFE0695}"/>
              </a:ext>
            </a:extLst>
          </p:cNvPr>
          <p:cNvSpPr txBox="1"/>
          <p:nvPr/>
        </p:nvSpPr>
        <p:spPr>
          <a:xfrm>
            <a:off x="7966724" y="876300"/>
            <a:ext cx="834376" cy="646331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42586C7E-785B-C845-BFB9-5BE8FD617C4B}"/>
              </a:ext>
            </a:extLst>
          </p:cNvPr>
          <p:cNvSpPr/>
          <p:nvPr/>
        </p:nvSpPr>
        <p:spPr>
          <a:xfrm>
            <a:off x="6570542" y="2552700"/>
            <a:ext cx="1151386" cy="879436"/>
          </a:xfrm>
          <a:prstGeom prst="rect">
            <a:avLst/>
          </a:prstGeom>
          <a:solidFill>
            <a:srgbClr val="000000">
              <a:alpha val="58039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int</a:t>
            </a:r>
          </a:p>
          <a:p>
            <a:pPr algn="ctr"/>
            <a:r>
              <a:rPr lang="en-US" sz="2000" b="1" dirty="0"/>
              <a:t>74</a:t>
            </a: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FB246084-AFE1-5C46-82C2-0E8843CA42B2}"/>
              </a:ext>
            </a:extLst>
          </p:cNvPr>
          <p:cNvGrpSpPr/>
          <p:nvPr/>
        </p:nvGrpSpPr>
        <p:grpSpPr>
          <a:xfrm>
            <a:off x="3657600" y="2454965"/>
            <a:ext cx="3452192" cy="2939730"/>
            <a:chOff x="3657600" y="2454965"/>
            <a:chExt cx="3452192" cy="2939730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C91F65D5-F019-684B-A9D5-774B3DE39B31}"/>
                </a:ext>
              </a:extLst>
            </p:cNvPr>
            <p:cNvSpPr/>
            <p:nvPr/>
          </p:nvSpPr>
          <p:spPr>
            <a:xfrm>
              <a:off x="4526904" y="4515259"/>
              <a:ext cx="1009703" cy="879436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/>
                <a:t>locker #2</a:t>
              </a:r>
            </a:p>
          </p:txBody>
        </p:sp>
        <p:sp>
          <p:nvSpPr>
            <p:cNvPr id="11" name="Arc 10">
              <a:extLst>
                <a:ext uri="{FF2B5EF4-FFF2-40B4-BE49-F238E27FC236}">
                  <a16:creationId xmlns:a16="http://schemas.microsoft.com/office/drawing/2014/main" id="{5D860519-3370-704D-8894-BDEE340943D1}"/>
                </a:ext>
              </a:extLst>
            </p:cNvPr>
            <p:cNvSpPr/>
            <p:nvPr/>
          </p:nvSpPr>
          <p:spPr>
            <a:xfrm>
              <a:off x="3657600" y="2454965"/>
              <a:ext cx="3452192" cy="2589148"/>
            </a:xfrm>
            <a:prstGeom prst="arc">
              <a:avLst>
                <a:gd name="adj1" fmla="val 21568460"/>
                <a:gd name="adj2" fmla="val 5345804"/>
              </a:avLst>
            </a:prstGeom>
            <a:ln w="38100">
              <a:solidFill>
                <a:srgbClr val="FF0000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52EAB4E2-64E3-6848-9D6B-CC5506FBD795}"/>
              </a:ext>
            </a:extLst>
          </p:cNvPr>
          <p:cNvGrpSpPr/>
          <p:nvPr/>
        </p:nvGrpSpPr>
        <p:grpSpPr>
          <a:xfrm>
            <a:off x="1391946" y="4527519"/>
            <a:ext cx="3027654" cy="769441"/>
            <a:chOff x="1391946" y="4527519"/>
            <a:chExt cx="3027654" cy="769441"/>
          </a:xfrm>
        </p:grpSpPr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65F69BAE-5DFB-7E43-81C8-71A27A3CD521}"/>
                </a:ext>
              </a:extLst>
            </p:cNvPr>
            <p:cNvSpPr txBox="1"/>
            <p:nvPr/>
          </p:nvSpPr>
          <p:spPr>
            <a:xfrm>
              <a:off x="1391946" y="4527519"/>
              <a:ext cx="2576100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200" dirty="0"/>
                <a:t>what if we put this thing in a locker?</a:t>
              </a:r>
            </a:p>
          </p:txBody>
        </p:sp>
        <p:sp>
          <p:nvSpPr>
            <p:cNvPr id="14" name="Right Arrow 13">
              <a:extLst>
                <a:ext uri="{FF2B5EF4-FFF2-40B4-BE49-F238E27FC236}">
                  <a16:creationId xmlns:a16="http://schemas.microsoft.com/office/drawing/2014/main" id="{41EE3F83-F5B0-AF4B-A5B4-BA0CBBFA2CE6}"/>
                </a:ext>
              </a:extLst>
            </p:cNvPr>
            <p:cNvSpPr/>
            <p:nvPr/>
          </p:nvSpPr>
          <p:spPr>
            <a:xfrm>
              <a:off x="3914768" y="4834684"/>
              <a:ext cx="504832" cy="209429"/>
            </a:xfrm>
            <a:prstGeom prst="rightArrow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54319601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5"/>
      <p:bldP spid="8" grpId="0" animBg="1"/>
      <p:bldP spid="22" grpId="0" animBg="1"/>
      <p:bldP spid="23" grpId="0" animBg="1"/>
      <p:bldP spid="24" grpId="0" animBg="1"/>
      <p:bldP spid="2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https://cdn4.iconfinder.com/data/icons/school-9/100/21-512.png">
            <a:extLst>
              <a:ext uri="{FF2B5EF4-FFF2-40B4-BE49-F238E27FC236}">
                <a16:creationId xmlns:a16="http://schemas.microsoft.com/office/drawing/2014/main" id="{8CF894A3-632D-6242-B735-AB6CCED08B2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03" t="4646" r="5215" b="5072"/>
          <a:stretch/>
        </p:blipFill>
        <p:spPr bwMode="auto">
          <a:xfrm>
            <a:off x="5257800" y="566530"/>
            <a:ext cx="3776871" cy="37768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Pointers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495302"/>
            <a:ext cx="5128016" cy="4801658"/>
          </a:xfrm>
        </p:spPr>
        <p:txBody>
          <a:bodyPr/>
          <a:lstStyle/>
          <a:p>
            <a:r>
              <a:rPr lang="en-US" dirty="0"/>
              <a:t>if we put a slip of paper in locker 3 which says "locker #2"…</a:t>
            </a:r>
          </a:p>
          <a:p>
            <a:r>
              <a:rPr lang="en-US" dirty="0"/>
              <a:t>now we can access </a:t>
            </a:r>
            <a:r>
              <a:rPr lang="en-US" i="1" dirty="0"/>
              <a:t>two</a:t>
            </a:r>
            <a:r>
              <a:rPr lang="en-US" dirty="0"/>
              <a:t> things:</a:t>
            </a:r>
          </a:p>
          <a:p>
            <a:pPr lvl="1"/>
            <a:r>
              <a:rPr lang="en-US" dirty="0"/>
              <a:t>the locker </a:t>
            </a:r>
            <a:r>
              <a:rPr lang="en-US" b="1" dirty="0"/>
              <a:t>itself (3)</a:t>
            </a:r>
            <a:r>
              <a:rPr lang="en-US" dirty="0"/>
              <a:t>, and</a:t>
            </a:r>
          </a:p>
          <a:p>
            <a:pPr lvl="1"/>
            <a:r>
              <a:rPr lang="en-US" dirty="0"/>
              <a:t>the locker that it </a:t>
            </a:r>
            <a:r>
              <a:rPr lang="en-US" b="1" dirty="0"/>
              <a:t>points to (2)</a:t>
            </a:r>
          </a:p>
          <a:p>
            <a:r>
              <a:rPr lang="en-US" dirty="0">
                <a:solidFill>
                  <a:srgbClr val="FF0000"/>
                </a:solidFill>
              </a:rPr>
              <a:t>a </a:t>
            </a:r>
            <a:r>
              <a:rPr lang="en-US" b="1" dirty="0">
                <a:solidFill>
                  <a:srgbClr val="FF0000"/>
                </a:solidFill>
              </a:rPr>
              <a:t>pointer</a:t>
            </a:r>
            <a:r>
              <a:rPr lang="en-US" dirty="0">
                <a:solidFill>
                  <a:srgbClr val="FF0000"/>
                </a:solidFill>
              </a:rPr>
              <a:t> is a variable which holds </a:t>
            </a:r>
            <a:r>
              <a:rPr lang="en-US" b="1" dirty="0">
                <a:solidFill>
                  <a:srgbClr val="FF0000"/>
                </a:solidFill>
              </a:rPr>
              <a:t>another variable's memory address.</a:t>
            </a:r>
          </a:p>
          <a:p>
            <a:r>
              <a:rPr lang="en-US" dirty="0"/>
              <a:t>if you have a pointer, now you can access </a:t>
            </a:r>
            <a:r>
              <a:rPr lang="en-US" i="1" dirty="0"/>
              <a:t>two</a:t>
            </a:r>
            <a:r>
              <a:rPr lang="en-US" dirty="0"/>
              <a:t> things:</a:t>
            </a:r>
          </a:p>
          <a:p>
            <a:pPr lvl="1"/>
            <a:r>
              <a:rPr lang="en-US" dirty="0"/>
              <a:t>the pointer variable </a:t>
            </a:r>
            <a:r>
              <a:rPr lang="en-US" b="1" dirty="0"/>
              <a:t>itself</a:t>
            </a:r>
            <a:r>
              <a:rPr lang="en-US" dirty="0"/>
              <a:t>, and</a:t>
            </a:r>
          </a:p>
          <a:p>
            <a:pPr lvl="1"/>
            <a:r>
              <a:rPr lang="en-US" dirty="0"/>
              <a:t>the variable that it </a:t>
            </a:r>
            <a:r>
              <a:rPr lang="en-US" b="1" dirty="0"/>
              <a:t>points to</a:t>
            </a:r>
          </a:p>
          <a:p>
            <a:r>
              <a:rPr lang="en-US" i="1" dirty="0"/>
              <a:t>"every problem in CS can be solved with another level of indirection."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CS449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378047" y="2552700"/>
            <a:ext cx="1122143" cy="879436"/>
          </a:xfrm>
          <a:prstGeom prst="rect">
            <a:avLst/>
          </a:prstGeom>
          <a:solidFill>
            <a:srgbClr val="000000">
              <a:alpha val="58039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float 3.14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B465B6F0-9FA4-DB4F-B841-66E07EA146C0}"/>
              </a:ext>
            </a:extLst>
          </p:cNvPr>
          <p:cNvSpPr txBox="1"/>
          <p:nvPr/>
        </p:nvSpPr>
        <p:spPr>
          <a:xfrm>
            <a:off x="5536607" y="876300"/>
            <a:ext cx="834376" cy="646331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8E9236F1-9BDF-9541-91F0-CC433A0CB8F1}"/>
              </a:ext>
            </a:extLst>
          </p:cNvPr>
          <p:cNvSpPr txBox="1"/>
          <p:nvPr/>
        </p:nvSpPr>
        <p:spPr>
          <a:xfrm>
            <a:off x="6751666" y="876300"/>
            <a:ext cx="834376" cy="646331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5C8288F1-5667-9346-B040-CC251CFE0695}"/>
              </a:ext>
            </a:extLst>
          </p:cNvPr>
          <p:cNvSpPr txBox="1"/>
          <p:nvPr/>
        </p:nvSpPr>
        <p:spPr>
          <a:xfrm>
            <a:off x="7966724" y="876300"/>
            <a:ext cx="834376" cy="646331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42586C7E-785B-C845-BFB9-5BE8FD617C4B}"/>
              </a:ext>
            </a:extLst>
          </p:cNvPr>
          <p:cNvSpPr/>
          <p:nvPr/>
        </p:nvSpPr>
        <p:spPr>
          <a:xfrm>
            <a:off x="6570542" y="2552700"/>
            <a:ext cx="1151386" cy="879436"/>
          </a:xfrm>
          <a:prstGeom prst="rect">
            <a:avLst/>
          </a:prstGeom>
          <a:solidFill>
            <a:srgbClr val="000000">
              <a:alpha val="58039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int</a:t>
            </a:r>
          </a:p>
          <a:p>
            <a:pPr algn="ctr"/>
            <a:r>
              <a:rPr lang="en-US" sz="2000" b="1" dirty="0"/>
              <a:t>74</a:t>
            </a: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FB246084-AFE1-5C46-82C2-0E8843CA42B2}"/>
              </a:ext>
            </a:extLst>
          </p:cNvPr>
          <p:cNvGrpSpPr/>
          <p:nvPr/>
        </p:nvGrpSpPr>
        <p:grpSpPr>
          <a:xfrm>
            <a:off x="7095185" y="2552700"/>
            <a:ext cx="1873051" cy="1415373"/>
            <a:chOff x="7095185" y="2552700"/>
            <a:chExt cx="1873051" cy="1415373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C91F65D5-F019-684B-A9D5-774B3DE39B31}"/>
                </a:ext>
              </a:extLst>
            </p:cNvPr>
            <p:cNvSpPr/>
            <p:nvPr/>
          </p:nvSpPr>
          <p:spPr>
            <a:xfrm>
              <a:off x="7816850" y="2552700"/>
              <a:ext cx="1151386" cy="879436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/>
                <a:t>locker #2</a:t>
              </a:r>
            </a:p>
          </p:txBody>
        </p:sp>
        <p:sp>
          <p:nvSpPr>
            <p:cNvPr id="11" name="Arc 10">
              <a:extLst>
                <a:ext uri="{FF2B5EF4-FFF2-40B4-BE49-F238E27FC236}">
                  <a16:creationId xmlns:a16="http://schemas.microsoft.com/office/drawing/2014/main" id="{5D860519-3370-704D-8894-BDEE340943D1}"/>
                </a:ext>
              </a:extLst>
            </p:cNvPr>
            <p:cNvSpPr/>
            <p:nvPr/>
          </p:nvSpPr>
          <p:spPr>
            <a:xfrm flipH="1">
              <a:off x="7095185" y="2574938"/>
              <a:ext cx="1348408" cy="1393135"/>
            </a:xfrm>
            <a:prstGeom prst="arc">
              <a:avLst>
                <a:gd name="adj1" fmla="val 21568460"/>
                <a:gd name="adj2" fmla="val 10722102"/>
              </a:avLst>
            </a:prstGeom>
            <a:ln w="38100">
              <a:solidFill>
                <a:srgbClr val="FF0000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2862499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5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Pointers in C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CS449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2302905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FB5276-2910-7243-A140-0570624F4D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Pointer variables and values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34314B-C8A5-A547-B912-8629422FF5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like Java's </a:t>
            </a:r>
            <a:r>
              <a:rPr lang="en-US" b="1" dirty="0"/>
              <a:t>[]</a:t>
            </a:r>
            <a:r>
              <a:rPr lang="en-US" dirty="0"/>
              <a:t>, C's </a:t>
            </a:r>
            <a:r>
              <a:rPr lang="en-US" b="1" dirty="0"/>
              <a:t>*</a:t>
            </a:r>
            <a:r>
              <a:rPr lang="en-US" dirty="0"/>
              <a:t> is a type constructor:</a:t>
            </a:r>
            <a:endParaRPr lang="en-US" b="1" dirty="0"/>
          </a:p>
          <a:p>
            <a:pPr marL="258605" lvl="1" indent="0">
              <a:buNone/>
            </a:pPr>
            <a:r>
              <a:rPr lang="en-US" sz="2800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2800" b="1" dirty="0">
                <a:latin typeface="Consolas" panose="020B0609020204030204" pitchFamily="49" charset="0"/>
                <a:cs typeface="Consolas" panose="020B0609020204030204" pitchFamily="49" charset="0"/>
              </a:rPr>
              <a:t> x;    </a:t>
            </a:r>
            <a:r>
              <a:rPr lang="en-US" sz="2800" i="1" dirty="0">
                <a:solidFill>
                  <a:schemeClr val="accent3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integer</a:t>
            </a:r>
          </a:p>
          <a:p>
            <a:pPr marL="258605" lvl="1" indent="0">
              <a:buNone/>
            </a:pPr>
            <a:r>
              <a:rPr lang="en-US" sz="2800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2800" b="1" dirty="0">
                <a:latin typeface="Consolas" panose="020B0609020204030204" pitchFamily="49" charset="0"/>
                <a:cs typeface="Consolas" panose="020B0609020204030204" pitchFamily="49" charset="0"/>
              </a:rPr>
              <a:t>* p;   </a:t>
            </a:r>
            <a:r>
              <a:rPr lang="en-US" sz="2800" i="1" dirty="0">
                <a:solidFill>
                  <a:schemeClr val="accent3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pointer to an int</a:t>
            </a:r>
          </a:p>
          <a:p>
            <a:pPr marL="258605" lvl="1" indent="0">
              <a:buNone/>
            </a:pPr>
            <a:r>
              <a:rPr lang="en-US" sz="2800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2800" b="1" dirty="0">
                <a:latin typeface="Consolas" panose="020B0609020204030204" pitchFamily="49" charset="0"/>
                <a:cs typeface="Consolas" panose="020B0609020204030204" pitchFamily="49" charset="0"/>
              </a:rPr>
              <a:t>** pp; </a:t>
            </a:r>
            <a:r>
              <a:rPr lang="en-US" sz="2800" i="1" dirty="0">
                <a:solidFill>
                  <a:schemeClr val="accent3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pointer to a pointer to an int</a:t>
            </a:r>
          </a:p>
          <a:p>
            <a:r>
              <a:rPr lang="en-US" dirty="0"/>
              <a:t>you </a:t>
            </a:r>
            <a:r>
              <a:rPr lang="en-US" b="1" dirty="0"/>
              <a:t>get the address</a:t>
            </a:r>
            <a:r>
              <a:rPr lang="en-US" dirty="0"/>
              <a:t> of a variable with the </a:t>
            </a:r>
            <a:r>
              <a:rPr lang="en-US" b="1" dirty="0"/>
              <a:t>address-of</a:t>
            </a:r>
            <a:r>
              <a:rPr lang="en-US" dirty="0"/>
              <a:t> operator:</a:t>
            </a:r>
          </a:p>
          <a:p>
            <a:pPr marL="258605" lvl="1" indent="0">
              <a:buNone/>
            </a:pPr>
            <a:r>
              <a:rPr lang="en-US" sz="2800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2800" b="1" dirty="0">
                <a:latin typeface="Consolas" panose="020B0609020204030204" pitchFamily="49" charset="0"/>
                <a:cs typeface="Consolas" panose="020B0609020204030204" pitchFamily="49" charset="0"/>
              </a:rPr>
              <a:t>* p   = &amp;x;</a:t>
            </a:r>
          </a:p>
          <a:p>
            <a:pPr marL="258605" lvl="1" indent="0">
              <a:buNone/>
            </a:pPr>
            <a:r>
              <a:rPr lang="en-US" sz="2800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2800" b="1" dirty="0">
                <a:latin typeface="Consolas" panose="020B0609020204030204" pitchFamily="49" charset="0"/>
                <a:cs typeface="Consolas" panose="020B0609020204030204" pitchFamily="49" charset="0"/>
              </a:rPr>
              <a:t>** pp = &amp;p;</a:t>
            </a:r>
          </a:p>
          <a:p>
            <a:r>
              <a:rPr lang="en-US" dirty="0"/>
              <a:t>you can use it on just about </a:t>
            </a:r>
            <a:r>
              <a:rPr lang="en-US" b="1" dirty="0"/>
              <a:t>anything with a name</a:t>
            </a:r>
          </a:p>
          <a:p>
            <a:pPr marL="258605" lvl="1" indent="0">
              <a:buNone/>
            </a:pPr>
            <a:r>
              <a:rPr lang="en-US" sz="2800" b="1" dirty="0">
                <a:latin typeface="Consolas" charset="0"/>
                <a:ea typeface="Consolas" charset="0"/>
                <a:cs typeface="Consolas" charset="0"/>
              </a:rPr>
              <a:t>&amp;x        </a:t>
            </a:r>
            <a:r>
              <a:rPr lang="en-US" sz="2800" i="1" dirty="0">
                <a:solidFill>
                  <a:schemeClr val="accent3">
                    <a:lumMod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// address of x</a:t>
            </a:r>
          </a:p>
          <a:p>
            <a:pPr marL="258605" lvl="1" indent="0">
              <a:buNone/>
            </a:pPr>
            <a:r>
              <a:rPr lang="en-US" sz="2800" b="1" dirty="0">
                <a:latin typeface="Consolas" charset="0"/>
                <a:ea typeface="Consolas" charset="0"/>
                <a:cs typeface="Consolas" charset="0"/>
              </a:rPr>
              <a:t>&amp;</a:t>
            </a:r>
            <a:r>
              <a:rPr lang="en-US" sz="2800" b="1" dirty="0" err="1">
                <a:latin typeface="Consolas" charset="0"/>
                <a:ea typeface="Consolas" charset="0"/>
                <a:cs typeface="Consolas" charset="0"/>
              </a:rPr>
              <a:t>arr</a:t>
            </a:r>
            <a:r>
              <a:rPr lang="en-US" sz="2800" b="1" dirty="0">
                <a:latin typeface="Consolas" charset="0"/>
                <a:ea typeface="Consolas" charset="0"/>
                <a:cs typeface="Consolas" charset="0"/>
              </a:rPr>
              <a:t>[</a:t>
            </a:r>
            <a:r>
              <a:rPr lang="en-US" sz="2800" b="1" dirty="0">
                <a:solidFill>
                  <a:schemeClr val="accent3">
                    <a:lumMod val="7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10</a:t>
            </a:r>
            <a:r>
              <a:rPr lang="en-US" sz="2800" b="1" dirty="0">
                <a:latin typeface="Consolas" charset="0"/>
                <a:ea typeface="Consolas" charset="0"/>
                <a:cs typeface="Consolas" charset="0"/>
              </a:rPr>
              <a:t>]  </a:t>
            </a:r>
            <a:r>
              <a:rPr lang="en-US" sz="2800" i="1" dirty="0">
                <a:solidFill>
                  <a:schemeClr val="accent3">
                    <a:lumMod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// address of item 10 in </a:t>
            </a:r>
            <a:r>
              <a:rPr lang="en-US" sz="2800" i="1" dirty="0" err="1">
                <a:solidFill>
                  <a:schemeClr val="accent3">
                    <a:lumMod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arr</a:t>
            </a:r>
            <a:endParaRPr lang="en-US" sz="2800" i="1" dirty="0">
              <a:solidFill>
                <a:schemeClr val="accent3">
                  <a:lumMod val="50000"/>
                </a:schemeClr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258605" lvl="1" indent="0">
              <a:buNone/>
            </a:pPr>
            <a:r>
              <a:rPr lang="en-US" sz="2800" b="1" dirty="0">
                <a:latin typeface="Consolas" charset="0"/>
                <a:ea typeface="Consolas" charset="0"/>
                <a:cs typeface="Consolas" charset="0"/>
              </a:rPr>
              <a:t>&amp;main     </a:t>
            </a:r>
            <a:r>
              <a:rPr lang="en-US" sz="2800" i="1" dirty="0">
                <a:solidFill>
                  <a:schemeClr val="accent3">
                    <a:lumMod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// address of the main function!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F3C6193-F7F8-CD4F-BECE-3263F2D95C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CS449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4ED085F-A902-5E40-8BEB-734C49CAB1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4885337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8DC331-C4B9-5A43-BE2B-7679664480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But what does that </a:t>
            </a:r>
            <a:r>
              <a:rPr lang="en-US" i="1" dirty="0"/>
              <a:t>mean </a:t>
            </a:r>
            <a:r>
              <a:rPr lang="en-US" dirty="0"/>
              <a:t>(animated)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E6A061-2365-9B4C-AE3C-158BFF0732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495301"/>
            <a:ext cx="8991600" cy="533399"/>
          </a:xfrm>
        </p:spPr>
        <p:txBody>
          <a:bodyPr/>
          <a:lstStyle/>
          <a:p>
            <a:r>
              <a:rPr lang="en-US" dirty="0"/>
              <a:t>in this segment of code: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C797935-2F65-9D49-9D9C-A394AD86D5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CS449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D1728DA-FCBA-4249-BF9F-CF984DD7D4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3B88E6E-A807-6A44-B801-19245CD48F3A}"/>
              </a:ext>
            </a:extLst>
          </p:cNvPr>
          <p:cNvSpPr txBox="1"/>
          <p:nvPr/>
        </p:nvSpPr>
        <p:spPr>
          <a:xfrm>
            <a:off x="308092" y="800100"/>
            <a:ext cx="3223959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indent="-98011" defTabSz="822960"/>
            <a:r>
              <a:rPr lang="en-US" sz="3600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3600" b="1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x  = </a:t>
            </a:r>
            <a:r>
              <a:rPr lang="en-US" sz="3600" b="1" dirty="0">
                <a:solidFill>
                  <a:srgbClr val="9BBB59">
                    <a:lumMod val="75000"/>
                  </a:srgb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10</a:t>
            </a:r>
            <a:r>
              <a:rPr lang="en-US" sz="3600" b="1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indent="-98011" defTabSz="822960"/>
            <a:r>
              <a:rPr lang="en-US" sz="3600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3600" b="1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y  = </a:t>
            </a:r>
            <a:r>
              <a:rPr lang="en-US" sz="3600" b="1" dirty="0">
                <a:solidFill>
                  <a:srgbClr val="9BBB59">
                    <a:lumMod val="75000"/>
                  </a:srgb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20</a:t>
            </a:r>
            <a:r>
              <a:rPr lang="en-US" sz="3600" b="1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  <a:endParaRPr lang="en-US" sz="3600" i="1" dirty="0">
              <a:solidFill>
                <a:srgbClr val="9BBB59">
                  <a:lumMod val="50000"/>
                </a:srgbClr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indent="-98011" defTabSz="822960"/>
            <a:r>
              <a:rPr lang="en-US" sz="3600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3600" b="1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* p = &amp;x;</a:t>
            </a:r>
            <a:endParaRPr lang="en-US" sz="2800" dirty="0">
              <a:solidFill>
                <a:srgbClr val="000000"/>
              </a:solidFill>
            </a:endParaRPr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FBB6EE80-AD34-194F-A7CF-C61B6AECBD30}"/>
              </a:ext>
            </a:extLst>
          </p:cNvPr>
          <p:cNvGrpSpPr/>
          <p:nvPr/>
        </p:nvGrpSpPr>
        <p:grpSpPr>
          <a:xfrm>
            <a:off x="4743658" y="823205"/>
            <a:ext cx="2723940" cy="646331"/>
            <a:chOff x="4438860" y="823205"/>
            <a:chExt cx="2723940" cy="646331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5D5A5023-0BA8-8143-984A-D3DE84BE7EF2}"/>
                </a:ext>
              </a:extLst>
            </p:cNvPr>
            <p:cNvSpPr/>
            <p:nvPr/>
          </p:nvSpPr>
          <p:spPr>
            <a:xfrm>
              <a:off x="4876800" y="823206"/>
              <a:ext cx="2286000" cy="64633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dirty="0">
                  <a:latin typeface="Consolas" panose="020B0609020204030204" pitchFamily="49" charset="0"/>
                  <a:cs typeface="Consolas" panose="020B0609020204030204" pitchFamily="49" charset="0"/>
                </a:rPr>
                <a:t>10</a:t>
              </a: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BE4B5C9E-D07C-1F4B-B193-9820D564EE43}"/>
                </a:ext>
              </a:extLst>
            </p:cNvPr>
            <p:cNvSpPr txBox="1"/>
            <p:nvPr/>
          </p:nvSpPr>
          <p:spPr>
            <a:xfrm>
              <a:off x="4438860" y="823205"/>
              <a:ext cx="43794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indent="-98011" algn="r" defTabSz="822960"/>
              <a:r>
                <a:rPr lang="en-US" sz="3600" b="1" dirty="0">
                  <a:solidFill>
                    <a:srgbClr val="0000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x</a:t>
              </a:r>
              <a:endParaRPr lang="en-US" sz="2800" dirty="0">
                <a:solidFill>
                  <a:srgbClr val="000000"/>
                </a:solidFill>
              </a:endParaRPr>
            </a:p>
          </p:txBody>
        </p:sp>
      </p:grpSp>
      <p:sp>
        <p:nvSpPr>
          <p:cNvPr id="11" name="TextBox 10">
            <a:extLst>
              <a:ext uri="{FF2B5EF4-FFF2-40B4-BE49-F238E27FC236}">
                <a16:creationId xmlns:a16="http://schemas.microsoft.com/office/drawing/2014/main" id="{8BB0B8F1-6A3E-A241-B951-0BF157E5D9D1}"/>
              </a:ext>
            </a:extLst>
          </p:cNvPr>
          <p:cNvSpPr txBox="1"/>
          <p:nvPr/>
        </p:nvSpPr>
        <p:spPr>
          <a:xfrm>
            <a:off x="4743658" y="2355165"/>
            <a:ext cx="43794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indent="-98011" algn="r" defTabSz="822960"/>
            <a:r>
              <a:rPr lang="en-US" sz="3600" b="1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</a:t>
            </a:r>
            <a:endParaRPr lang="en-US" sz="2800" dirty="0">
              <a:solidFill>
                <a:srgbClr val="000000"/>
              </a:solidFill>
            </a:endParaRP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5358481F-5FD8-4549-81E3-5F8C4D6DE9F4}"/>
              </a:ext>
            </a:extLst>
          </p:cNvPr>
          <p:cNvGrpSpPr/>
          <p:nvPr/>
        </p:nvGrpSpPr>
        <p:grpSpPr>
          <a:xfrm>
            <a:off x="5181598" y="1148084"/>
            <a:ext cx="3048000" cy="1853412"/>
            <a:chOff x="4876800" y="375617"/>
            <a:chExt cx="3048000" cy="1853412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32420BEE-0A3F-D546-9860-E0680B7442A3}"/>
                </a:ext>
              </a:extLst>
            </p:cNvPr>
            <p:cNvSpPr/>
            <p:nvPr/>
          </p:nvSpPr>
          <p:spPr>
            <a:xfrm>
              <a:off x="4876800" y="1582699"/>
              <a:ext cx="2286000" cy="64633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i="1" dirty="0">
                  <a:latin typeface="Consolas" panose="020B0609020204030204" pitchFamily="49" charset="0"/>
                  <a:cs typeface="Consolas" panose="020B0609020204030204" pitchFamily="49" charset="0"/>
                </a:rPr>
                <a:t>address of x</a:t>
              </a:r>
            </a:p>
          </p:txBody>
        </p:sp>
        <p:sp>
          <p:nvSpPr>
            <p:cNvPr id="12" name="Arc 11">
              <a:extLst>
                <a:ext uri="{FF2B5EF4-FFF2-40B4-BE49-F238E27FC236}">
                  <a16:creationId xmlns:a16="http://schemas.microsoft.com/office/drawing/2014/main" id="{C5313206-3075-EF42-812F-52102EDA2CCC}"/>
                </a:ext>
              </a:extLst>
            </p:cNvPr>
            <p:cNvSpPr/>
            <p:nvPr/>
          </p:nvSpPr>
          <p:spPr>
            <a:xfrm rot="16200000" flipH="1">
              <a:off x="6379059" y="397361"/>
              <a:ext cx="1567485" cy="1523997"/>
            </a:xfrm>
            <a:prstGeom prst="arc">
              <a:avLst>
                <a:gd name="adj1" fmla="val 21568460"/>
                <a:gd name="adj2" fmla="val 10917130"/>
              </a:avLst>
            </a:prstGeom>
            <a:ln w="38100">
              <a:solidFill>
                <a:srgbClr val="FF000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" name="TextBox 12">
            <a:extLst>
              <a:ext uri="{FF2B5EF4-FFF2-40B4-BE49-F238E27FC236}">
                <a16:creationId xmlns:a16="http://schemas.microsoft.com/office/drawing/2014/main" id="{84F2CFAD-5EBB-9D44-BF69-3743297C5C2B}"/>
              </a:ext>
            </a:extLst>
          </p:cNvPr>
          <p:cNvSpPr txBox="1"/>
          <p:nvPr/>
        </p:nvSpPr>
        <p:spPr>
          <a:xfrm>
            <a:off x="762000" y="2533896"/>
            <a:ext cx="28956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we say p </a:t>
            </a:r>
            <a:r>
              <a:rPr lang="en-US" sz="2200" i="1" dirty="0"/>
              <a:t>points to </a:t>
            </a:r>
            <a:r>
              <a:rPr lang="en-US" sz="2200" dirty="0"/>
              <a:t>x.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A8E7CC1-A56C-1E45-99D6-3944B40C217B}"/>
              </a:ext>
            </a:extLst>
          </p:cNvPr>
          <p:cNvSpPr txBox="1"/>
          <p:nvPr/>
        </p:nvSpPr>
        <p:spPr>
          <a:xfrm>
            <a:off x="304800" y="2963873"/>
            <a:ext cx="195758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indent="-98011" defTabSz="822960"/>
            <a:r>
              <a:rPr lang="en-US" sz="3600" b="1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 = &amp;y;</a:t>
            </a:r>
            <a:endParaRPr lang="en-US" sz="2800" dirty="0">
              <a:solidFill>
                <a:srgbClr val="000000"/>
              </a:solidFill>
            </a:endParaRP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E26B03F4-B71E-604D-A2BA-D271EA723835}"/>
              </a:ext>
            </a:extLst>
          </p:cNvPr>
          <p:cNvGrpSpPr/>
          <p:nvPr/>
        </p:nvGrpSpPr>
        <p:grpSpPr>
          <a:xfrm>
            <a:off x="4743658" y="1589451"/>
            <a:ext cx="2723940" cy="646331"/>
            <a:chOff x="4438860" y="2352796"/>
            <a:chExt cx="2723940" cy="646331"/>
          </a:xfrm>
        </p:grpSpPr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0BFA7F49-B937-5F44-9456-53E86D81CEDB}"/>
                </a:ext>
              </a:extLst>
            </p:cNvPr>
            <p:cNvSpPr/>
            <p:nvPr/>
          </p:nvSpPr>
          <p:spPr>
            <a:xfrm>
              <a:off x="4876800" y="2352797"/>
              <a:ext cx="2286000" cy="64633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dirty="0">
                  <a:latin typeface="Consolas" panose="020B0609020204030204" pitchFamily="49" charset="0"/>
                  <a:cs typeface="Consolas" panose="020B0609020204030204" pitchFamily="49" charset="0"/>
                </a:rPr>
                <a:t>20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1818141C-8763-AD45-BB11-14E5B37C073D}"/>
                </a:ext>
              </a:extLst>
            </p:cNvPr>
            <p:cNvSpPr txBox="1"/>
            <p:nvPr/>
          </p:nvSpPr>
          <p:spPr>
            <a:xfrm>
              <a:off x="4438860" y="2352796"/>
              <a:ext cx="43794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indent="-98011" algn="r" defTabSz="822960"/>
              <a:r>
                <a:rPr lang="en-US" sz="3600" b="1" dirty="0">
                  <a:solidFill>
                    <a:srgbClr val="0000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y</a:t>
              </a:r>
              <a:endParaRPr lang="en-US" sz="2800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C49A126C-B4BB-1C4B-A927-A038FDCF9EF5}"/>
              </a:ext>
            </a:extLst>
          </p:cNvPr>
          <p:cNvGrpSpPr/>
          <p:nvPr/>
        </p:nvGrpSpPr>
        <p:grpSpPr>
          <a:xfrm>
            <a:off x="5176217" y="1912614"/>
            <a:ext cx="2977181" cy="1087166"/>
            <a:chOff x="4876800" y="3562235"/>
            <a:chExt cx="2977181" cy="1087166"/>
          </a:xfrm>
        </p:grpSpPr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719DDD60-DA35-C54C-ACEF-290AB05E17AB}"/>
                </a:ext>
              </a:extLst>
            </p:cNvPr>
            <p:cNvSpPr/>
            <p:nvPr/>
          </p:nvSpPr>
          <p:spPr>
            <a:xfrm>
              <a:off x="4876800" y="4003071"/>
              <a:ext cx="2286000" cy="64633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i="1" dirty="0">
                  <a:latin typeface="Consolas" panose="020B0609020204030204" pitchFamily="49" charset="0"/>
                  <a:cs typeface="Consolas" panose="020B0609020204030204" pitchFamily="49" charset="0"/>
                </a:rPr>
                <a:t>address of y</a:t>
              </a:r>
            </a:p>
          </p:txBody>
        </p:sp>
        <p:sp>
          <p:nvSpPr>
            <p:cNvPr id="19" name="Arc 18">
              <a:extLst>
                <a:ext uri="{FF2B5EF4-FFF2-40B4-BE49-F238E27FC236}">
                  <a16:creationId xmlns:a16="http://schemas.microsoft.com/office/drawing/2014/main" id="{C3735484-6B1C-744F-9415-C62C8D0135DD}"/>
                </a:ext>
              </a:extLst>
            </p:cNvPr>
            <p:cNvSpPr/>
            <p:nvPr/>
          </p:nvSpPr>
          <p:spPr>
            <a:xfrm rot="5400000" flipV="1">
              <a:off x="6713467" y="3238801"/>
              <a:ext cx="817079" cy="1463948"/>
            </a:xfrm>
            <a:prstGeom prst="arc">
              <a:avLst>
                <a:gd name="adj1" fmla="val 278718"/>
                <a:gd name="adj2" fmla="val 10722102"/>
              </a:avLst>
            </a:prstGeom>
            <a:ln w="38100">
              <a:solidFill>
                <a:srgbClr val="FF000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4" name="TextBox 23">
            <a:extLst>
              <a:ext uri="{FF2B5EF4-FFF2-40B4-BE49-F238E27FC236}">
                <a16:creationId xmlns:a16="http://schemas.microsoft.com/office/drawing/2014/main" id="{8A094F67-8585-8B41-9C77-56EEA36D53E0}"/>
              </a:ext>
            </a:extLst>
          </p:cNvPr>
          <p:cNvSpPr txBox="1"/>
          <p:nvPr/>
        </p:nvSpPr>
        <p:spPr>
          <a:xfrm>
            <a:off x="477616" y="3588583"/>
            <a:ext cx="348478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you can reassign </a:t>
            </a:r>
            <a:r>
              <a:rPr lang="en-US" sz="2200" b="1" dirty="0"/>
              <a:t>where</a:t>
            </a:r>
            <a:r>
              <a:rPr lang="en-US" sz="2200" dirty="0"/>
              <a:t> pointers are pointing.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21394343-7593-B44D-BBA0-F2D26C6520A2}"/>
              </a:ext>
            </a:extLst>
          </p:cNvPr>
          <p:cNvSpPr txBox="1"/>
          <p:nvPr/>
        </p:nvSpPr>
        <p:spPr>
          <a:xfrm>
            <a:off x="308092" y="4411557"/>
            <a:ext cx="373050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indent="-98011" defTabSz="822960"/>
            <a:r>
              <a:rPr lang="en-US" sz="3600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3600" b="1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** pp = &amp;p;</a:t>
            </a:r>
            <a:endParaRPr lang="en-US" sz="3600" i="1" dirty="0">
              <a:solidFill>
                <a:srgbClr val="9BBB59">
                  <a:lumMod val="50000"/>
                </a:srgbClr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0BEB83A3-79BF-7241-A5F2-A1A17186F6DC}"/>
              </a:ext>
            </a:extLst>
          </p:cNvPr>
          <p:cNvGrpSpPr/>
          <p:nvPr/>
        </p:nvGrpSpPr>
        <p:grpSpPr>
          <a:xfrm>
            <a:off x="4501153" y="2809853"/>
            <a:ext cx="3728447" cy="959372"/>
            <a:chOff x="4196355" y="2809853"/>
            <a:chExt cx="3728447" cy="959372"/>
          </a:xfrm>
        </p:grpSpPr>
        <p:grpSp>
          <p:nvGrpSpPr>
            <p:cNvPr id="26" name="Group 25">
              <a:extLst>
                <a:ext uri="{FF2B5EF4-FFF2-40B4-BE49-F238E27FC236}">
                  <a16:creationId xmlns:a16="http://schemas.microsoft.com/office/drawing/2014/main" id="{6CDF980C-7BB5-B543-8001-2C3A63B66927}"/>
                </a:ext>
              </a:extLst>
            </p:cNvPr>
            <p:cNvGrpSpPr/>
            <p:nvPr/>
          </p:nvGrpSpPr>
          <p:grpSpPr>
            <a:xfrm>
              <a:off x="4196355" y="3122894"/>
              <a:ext cx="2977215" cy="646331"/>
              <a:chOff x="4185585" y="2352796"/>
              <a:chExt cx="2977215" cy="646331"/>
            </a:xfrm>
          </p:grpSpPr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id="{710B9704-F22D-B142-A12D-AA75A377FBBE}"/>
                  </a:ext>
                </a:extLst>
              </p:cNvPr>
              <p:cNvSpPr/>
              <p:nvPr/>
            </p:nvSpPr>
            <p:spPr>
              <a:xfrm>
                <a:off x="4876800" y="2352797"/>
                <a:ext cx="2286000" cy="646330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/>
                <a:r>
                  <a:rPr lang="en-US" sz="2000" b="1" i="1" dirty="0">
                    <a:solidFill>
                      <a:srgbClr val="FFFFFF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address of p</a:t>
                </a:r>
              </a:p>
            </p:txBody>
          </p:sp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4B47FF92-1634-5943-9738-3D0A839A83DB}"/>
                  </a:ext>
                </a:extLst>
              </p:cNvPr>
              <p:cNvSpPr txBox="1"/>
              <p:nvPr/>
            </p:nvSpPr>
            <p:spPr>
              <a:xfrm>
                <a:off x="4185585" y="2352796"/>
                <a:ext cx="691215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indent="-98011" algn="r" defTabSz="822960"/>
                <a:r>
                  <a:rPr lang="en-US" sz="3600" b="1" dirty="0">
                    <a:solidFill>
                      <a:srgbClr val="000000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pp</a:t>
                </a:r>
                <a:endParaRPr lang="en-US" sz="2800" dirty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29" name="Arc 28">
              <a:extLst>
                <a:ext uri="{FF2B5EF4-FFF2-40B4-BE49-F238E27FC236}">
                  <a16:creationId xmlns:a16="http://schemas.microsoft.com/office/drawing/2014/main" id="{9BA09918-A4D9-7440-84ED-A3228E8C0AF9}"/>
                </a:ext>
              </a:extLst>
            </p:cNvPr>
            <p:cNvSpPr/>
            <p:nvPr/>
          </p:nvSpPr>
          <p:spPr>
            <a:xfrm rot="16200000" flipH="1">
              <a:off x="6808030" y="2342609"/>
              <a:ext cx="649527" cy="1584016"/>
            </a:xfrm>
            <a:prstGeom prst="arc">
              <a:avLst>
                <a:gd name="adj1" fmla="val 123008"/>
                <a:gd name="adj2" fmla="val 10722102"/>
              </a:avLst>
            </a:prstGeom>
            <a:ln w="38100">
              <a:solidFill>
                <a:srgbClr val="FF000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TextBox 30">
            <a:extLst>
              <a:ext uri="{FF2B5EF4-FFF2-40B4-BE49-F238E27FC236}">
                <a16:creationId xmlns:a16="http://schemas.microsoft.com/office/drawing/2014/main" id="{633A438D-5522-1647-B550-0C68A00D6BF1}"/>
              </a:ext>
            </a:extLst>
          </p:cNvPr>
          <p:cNvSpPr txBox="1"/>
          <p:nvPr/>
        </p:nvSpPr>
        <p:spPr>
          <a:xfrm>
            <a:off x="4801702" y="4343295"/>
            <a:ext cx="285600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double pointers aren't </a:t>
            </a:r>
            <a:r>
              <a:rPr lang="en-US" sz="2200" i="1" dirty="0"/>
              <a:t>that </a:t>
            </a:r>
            <a:r>
              <a:rPr lang="en-US" sz="2200" dirty="0"/>
              <a:t>scary…</a:t>
            </a:r>
          </a:p>
        </p:txBody>
      </p:sp>
    </p:spTree>
    <p:extLst>
      <p:ext uri="{BB962C8B-B14F-4D97-AF65-F5344CB8AC3E}">
        <p14:creationId xmlns:p14="http://schemas.microsoft.com/office/powerpoint/2010/main" val="119021563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1" grpId="0"/>
      <p:bldP spid="13" grpId="0"/>
      <p:bldP spid="15" grpId="0"/>
      <p:bldP spid="24" grpId="0"/>
      <p:bldP spid="25" grpId="0"/>
      <p:bldP spid="3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282D94-0878-6F4B-9CED-70C9C60006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Printing pointers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049CB5-9C3F-4449-BDA3-6792068C6F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printf's</a:t>
            </a:r>
            <a:r>
              <a:rPr lang="en-US" dirty="0"/>
              <a:t> </a:t>
            </a:r>
            <a:r>
              <a:rPr lang="en-US" b="1" dirty="0"/>
              <a:t>%p</a:t>
            </a:r>
            <a:r>
              <a:rPr lang="en-US" dirty="0"/>
              <a:t> prints the </a:t>
            </a:r>
            <a:r>
              <a:rPr lang="en-US" b="1" dirty="0"/>
              <a:t>address that a pointer points to</a:t>
            </a:r>
            <a:r>
              <a:rPr lang="en-US" dirty="0"/>
              <a:t>:</a:t>
            </a:r>
          </a:p>
          <a:p>
            <a:pPr marL="258605" lvl="1" indent="0">
              <a:buNone/>
            </a:pPr>
            <a:r>
              <a:rPr lang="en-US" sz="2800" b="1" dirty="0" err="1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printf</a:t>
            </a:r>
            <a:r>
              <a:rPr lang="en-US" sz="2800" b="1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"address of x = %p\n"</a:t>
            </a:r>
            <a:r>
              <a:rPr lang="en-US" sz="2800" b="1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&amp;x);</a:t>
            </a:r>
            <a:endParaRPr lang="en-US" dirty="0"/>
          </a:p>
          <a:p>
            <a:r>
              <a:rPr lang="en-US" dirty="0"/>
              <a:t>this prints a hexadecimal representation of a pointer.</a:t>
            </a:r>
          </a:p>
          <a:p>
            <a:r>
              <a:rPr lang="en-US" dirty="0"/>
              <a:t>pointers can be null, too, but you have to YELL IT:</a:t>
            </a:r>
          </a:p>
          <a:p>
            <a:pPr marL="258605" lvl="1" indent="0">
              <a:buNone/>
            </a:pPr>
            <a:r>
              <a:rPr lang="en-US" sz="2800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2800" b="1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* p = </a:t>
            </a:r>
            <a:r>
              <a:rPr lang="en-US" sz="2800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NULL</a:t>
            </a:r>
            <a:r>
              <a:rPr lang="en-US" sz="2800" b="1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marL="258605" lvl="1" indent="0">
              <a:buNone/>
            </a:pPr>
            <a:r>
              <a:rPr lang="en-US" sz="2800" b="1" dirty="0" err="1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printf</a:t>
            </a:r>
            <a:r>
              <a:rPr lang="en-US" sz="2800" b="1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2800" b="1" dirty="0">
                <a:solidFill>
                  <a:srgbClr val="F79646">
                    <a:lumMod val="75000"/>
                  </a:srgb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"p = %p\n"</a:t>
            </a:r>
            <a:r>
              <a:rPr lang="en-US" sz="2800" b="1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p);</a:t>
            </a:r>
            <a:endParaRPr lang="en-US" dirty="0"/>
          </a:p>
          <a:p>
            <a:r>
              <a:rPr lang="en-US" dirty="0"/>
              <a:t>on Linux (which thoth runs), it prints "nil" instead of "null." </a:t>
            </a:r>
          </a:p>
          <a:p>
            <a:pPr lvl="1"/>
            <a:r>
              <a:rPr lang="en-US" dirty="0"/>
              <a:t>idk why.</a:t>
            </a:r>
          </a:p>
          <a:p>
            <a:r>
              <a:rPr lang="en-US" dirty="0"/>
              <a:t>let's look at </a:t>
            </a:r>
            <a:r>
              <a:rPr lang="en-US" b="1" dirty="0"/>
              <a:t>3_pointers.c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41E7614-A9E2-EE4C-A722-F8340E6542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CS449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2BF5BD2-B5E1-DE43-87AC-44F7D2F3E8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5799716"/>
      </p:ext>
    </p:extLst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16B2E8-6114-EC40-97EB-53E1D93725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OK, we get it, array variables are bizarre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9A60DC-394B-884B-9D01-A1B2F87BA3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there is </a:t>
            </a:r>
            <a:r>
              <a:rPr lang="en-US" i="1" dirty="0"/>
              <a:t>one kind</a:t>
            </a:r>
            <a:r>
              <a:rPr lang="en-US" dirty="0"/>
              <a:t> of variable that behaves strangely with &amp;</a:t>
            </a:r>
          </a:p>
          <a:p>
            <a:pPr marL="258605" lvl="1" indent="0">
              <a:buNone/>
            </a:pPr>
            <a:r>
              <a:rPr lang="en-US" sz="2800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2800" b="1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8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arr</a:t>
            </a:r>
            <a:r>
              <a:rPr lang="en-US" sz="2800" b="1" dirty="0">
                <a:latin typeface="Consolas" panose="020B0609020204030204" pitchFamily="49" charset="0"/>
                <a:cs typeface="Consolas" panose="020B0609020204030204" pitchFamily="49" charset="0"/>
              </a:rPr>
              <a:t>[</a:t>
            </a:r>
            <a:r>
              <a:rPr lang="en-US" sz="2800" b="1" dirty="0">
                <a:solidFill>
                  <a:schemeClr val="accent3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10</a:t>
            </a:r>
            <a:r>
              <a:rPr lang="en-US" sz="2800" b="1" dirty="0">
                <a:latin typeface="Consolas" panose="020B0609020204030204" pitchFamily="49" charset="0"/>
                <a:cs typeface="Consolas" panose="020B0609020204030204" pitchFamily="49" charset="0"/>
              </a:rPr>
              <a:t>];    </a:t>
            </a:r>
            <a:r>
              <a:rPr lang="en-US" sz="2800" i="1" dirty="0">
                <a:solidFill>
                  <a:schemeClr val="accent3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OH BOY.</a:t>
            </a:r>
          </a:p>
          <a:p>
            <a:pPr marL="258605" lvl="1" indent="0">
              <a:buNone/>
            </a:pPr>
            <a:r>
              <a:rPr lang="en-US" sz="2800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2800" b="1" dirty="0">
                <a:latin typeface="Consolas" panose="020B0609020204030204" pitchFamily="49" charset="0"/>
                <a:cs typeface="Consolas" panose="020B0609020204030204" pitchFamily="49" charset="0"/>
              </a:rPr>
              <a:t>* p1 = </a:t>
            </a:r>
            <a:r>
              <a:rPr lang="en-US" sz="28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arr</a:t>
            </a:r>
            <a:r>
              <a:rPr lang="en-US" sz="2800" b="1" dirty="0">
                <a:latin typeface="Consolas" panose="020B0609020204030204" pitchFamily="49" charset="0"/>
                <a:cs typeface="Consolas" panose="020B0609020204030204" pitchFamily="49" charset="0"/>
              </a:rPr>
              <a:t>;   </a:t>
            </a:r>
          </a:p>
          <a:p>
            <a:pPr marL="258605" lvl="1" indent="0">
              <a:buNone/>
            </a:pPr>
            <a:r>
              <a:rPr lang="en-US" sz="2800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2800" b="1" dirty="0">
                <a:latin typeface="Consolas" panose="020B0609020204030204" pitchFamily="49" charset="0"/>
                <a:cs typeface="Consolas" panose="020B0609020204030204" pitchFamily="49" charset="0"/>
              </a:rPr>
              <a:t>* p2 = &amp;</a:t>
            </a:r>
            <a:r>
              <a:rPr lang="en-US" sz="28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arr</a:t>
            </a:r>
            <a:r>
              <a:rPr lang="en-US" sz="2800" b="1" dirty="0">
                <a:latin typeface="Consolas" panose="020B0609020204030204" pitchFamily="49" charset="0"/>
                <a:cs typeface="Consolas" panose="020B0609020204030204" pitchFamily="49" charset="0"/>
              </a:rPr>
              <a:t>; </a:t>
            </a:r>
          </a:p>
          <a:p>
            <a:pPr marL="258605" lvl="1" indent="0">
              <a:buNone/>
            </a:pPr>
            <a:r>
              <a:rPr lang="en-US" sz="28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printf</a:t>
            </a:r>
            <a:r>
              <a:rPr lang="en-US" sz="2800" b="1" dirty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"p1 = %p, p2 = %p\n"</a:t>
            </a:r>
            <a:r>
              <a:rPr lang="en-US" sz="2800" b="1" dirty="0">
                <a:latin typeface="Consolas" panose="020B0609020204030204" pitchFamily="49" charset="0"/>
                <a:cs typeface="Consolas" panose="020B0609020204030204" pitchFamily="49" charset="0"/>
              </a:rPr>
              <a:t>, p1, p2);</a:t>
            </a:r>
          </a:p>
          <a:p>
            <a:endParaRPr lang="en-US" b="1" dirty="0"/>
          </a:p>
          <a:p>
            <a:r>
              <a:rPr lang="en-US" b="1" dirty="0"/>
              <a:t>p1</a:t>
            </a:r>
            <a:r>
              <a:rPr lang="en-US" dirty="0"/>
              <a:t> and </a:t>
            </a:r>
            <a:r>
              <a:rPr lang="en-US" b="1" dirty="0"/>
              <a:t>p2</a:t>
            </a:r>
            <a:r>
              <a:rPr lang="en-US" dirty="0"/>
              <a:t> are exactly the same here.</a:t>
            </a:r>
          </a:p>
          <a:p>
            <a:r>
              <a:rPr lang="en-US" b="1" dirty="0">
                <a:solidFill>
                  <a:srgbClr val="FF0000"/>
                </a:solidFill>
              </a:rPr>
              <a:t>ONLY for array variables:</a:t>
            </a:r>
            <a:r>
              <a:rPr lang="en-US" dirty="0"/>
              <a:t> you can get their address </a:t>
            </a:r>
            <a:r>
              <a:rPr lang="en-US" b="1" dirty="0"/>
              <a:t>by using their name alone </a:t>
            </a:r>
            <a:r>
              <a:rPr lang="en-US" b="1" i="1" dirty="0"/>
              <a:t>or</a:t>
            </a:r>
            <a:r>
              <a:rPr lang="en-US" b="1" dirty="0"/>
              <a:t> with the address-of operator.</a:t>
            </a:r>
          </a:p>
          <a:p>
            <a:pPr lvl="1"/>
            <a:r>
              <a:rPr lang="en-US" dirty="0"/>
              <a:t>just… why?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9C42309-E15C-BB46-889A-46E65842E1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CS449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C410273-49FC-C44A-8C40-24FBE84A6B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4808386"/>
      </p:ext>
    </p:extLst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Accessing the value(s)</a:t>
            </a:r>
            <a:br>
              <a:rPr lang="en-US" dirty="0"/>
            </a:br>
            <a:r>
              <a:rPr lang="en-US" dirty="0"/>
              <a:t>at a pointer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CS449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0711057"/>
      </p:ext>
    </p:extLst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value-at (or "dereference") operator (animated)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495301"/>
            <a:ext cx="8991600" cy="1523999"/>
          </a:xfrm>
        </p:spPr>
        <p:txBody>
          <a:bodyPr/>
          <a:lstStyle/>
          <a:p>
            <a:r>
              <a:rPr lang="en-US" b="1" dirty="0"/>
              <a:t>*</a:t>
            </a:r>
            <a:r>
              <a:rPr lang="en-US" dirty="0"/>
              <a:t> is the </a:t>
            </a:r>
            <a:r>
              <a:rPr lang="en-US" b="1" dirty="0"/>
              <a:t>value-at operator </a:t>
            </a:r>
            <a:r>
              <a:rPr lang="en-US" dirty="0"/>
              <a:t>-</a:t>
            </a:r>
            <a:r>
              <a:rPr lang="en-US" b="1" dirty="0"/>
              <a:t> </a:t>
            </a:r>
            <a:r>
              <a:rPr lang="en-US" dirty="0"/>
              <a:t>it's the </a:t>
            </a:r>
            <a:r>
              <a:rPr lang="en-US" b="1" dirty="0"/>
              <a:t>inverse of &amp;</a:t>
            </a:r>
          </a:p>
          <a:p>
            <a:pPr lvl="1"/>
            <a:r>
              <a:rPr lang="en-US" dirty="0"/>
              <a:t>every time you use it, you </a:t>
            </a:r>
            <a:r>
              <a:rPr lang="en-US" i="1" dirty="0"/>
              <a:t>remove </a:t>
            </a:r>
            <a:r>
              <a:rPr lang="en-US" dirty="0"/>
              <a:t>a star. yes, I know it’s confusing.</a:t>
            </a:r>
            <a:endParaRPr lang="en-US" b="1" dirty="0"/>
          </a:p>
          <a:p>
            <a:r>
              <a:rPr lang="en-US" dirty="0"/>
              <a:t>it </a:t>
            </a:r>
            <a:r>
              <a:rPr lang="en-US" b="1" dirty="0"/>
              <a:t>accesses the variable</a:t>
            </a:r>
            <a:r>
              <a:rPr lang="en-US" dirty="0"/>
              <a:t> that a pointer </a:t>
            </a:r>
            <a:r>
              <a:rPr lang="en-US" b="1" i="1" dirty="0">
                <a:solidFill>
                  <a:srgbClr val="FF0000"/>
                </a:solidFill>
              </a:rPr>
              <a:t>points to</a:t>
            </a:r>
          </a:p>
          <a:p>
            <a:pPr lvl="1"/>
            <a:r>
              <a:rPr lang="en-US" dirty="0"/>
              <a:t>we say that it </a:t>
            </a:r>
            <a:r>
              <a:rPr lang="en-US" b="1" dirty="0"/>
              <a:t>"dereferences" </a:t>
            </a:r>
            <a:r>
              <a:rPr lang="en-US" dirty="0"/>
              <a:t>a pointer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CS449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19</a:t>
            </a:fld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D405F4BC-989C-9540-8EE9-8C30ED5784C5}"/>
              </a:ext>
            </a:extLst>
          </p:cNvPr>
          <p:cNvGrpSpPr/>
          <p:nvPr/>
        </p:nvGrpSpPr>
        <p:grpSpPr>
          <a:xfrm>
            <a:off x="5867400" y="1790700"/>
            <a:ext cx="2723940" cy="646331"/>
            <a:chOff x="4438860" y="823205"/>
            <a:chExt cx="2723940" cy="646331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87C06235-4680-0D4E-9BC5-9D8C5EB48950}"/>
                </a:ext>
              </a:extLst>
            </p:cNvPr>
            <p:cNvSpPr/>
            <p:nvPr/>
          </p:nvSpPr>
          <p:spPr>
            <a:xfrm>
              <a:off x="4876800" y="823206"/>
              <a:ext cx="2286000" cy="64633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dirty="0">
                  <a:latin typeface="Consolas" panose="020B0609020204030204" pitchFamily="49" charset="0"/>
                  <a:cs typeface="Consolas" panose="020B0609020204030204" pitchFamily="49" charset="0"/>
                </a:rPr>
                <a:t>10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2DD4AD64-B1D0-7648-9B04-9B212C418BE4}"/>
                </a:ext>
              </a:extLst>
            </p:cNvPr>
            <p:cNvSpPr txBox="1"/>
            <p:nvPr/>
          </p:nvSpPr>
          <p:spPr>
            <a:xfrm>
              <a:off x="4438860" y="823205"/>
              <a:ext cx="43794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indent="-98011" algn="r" defTabSz="822960"/>
              <a:r>
                <a:rPr lang="en-US" sz="3600" b="1" dirty="0">
                  <a:solidFill>
                    <a:srgbClr val="0000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x</a:t>
              </a:r>
              <a:endParaRPr lang="en-US" sz="2800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21DB844C-AAD1-8748-A0D9-C2B6B0F97872}"/>
              </a:ext>
            </a:extLst>
          </p:cNvPr>
          <p:cNvGrpSpPr/>
          <p:nvPr/>
        </p:nvGrpSpPr>
        <p:grpSpPr>
          <a:xfrm>
            <a:off x="5867400" y="2216391"/>
            <a:ext cx="3181143" cy="990600"/>
            <a:chOff x="4743658" y="3543300"/>
            <a:chExt cx="3181143" cy="990600"/>
          </a:xfrm>
        </p:grpSpPr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EE55E48B-FA06-4847-802F-DC89F5F32930}"/>
                </a:ext>
              </a:extLst>
            </p:cNvPr>
            <p:cNvSpPr txBox="1"/>
            <p:nvPr/>
          </p:nvSpPr>
          <p:spPr>
            <a:xfrm>
              <a:off x="4743658" y="3887569"/>
              <a:ext cx="43794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indent="-98011" algn="r" defTabSz="822960"/>
              <a:r>
                <a:rPr lang="en-US" sz="3600" b="1" dirty="0">
                  <a:solidFill>
                    <a:srgbClr val="0000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p</a:t>
              </a:r>
              <a:endParaRPr lang="en-US" sz="2800" dirty="0">
                <a:solidFill>
                  <a:srgbClr val="000000"/>
                </a:solidFill>
              </a:endParaRPr>
            </a:p>
          </p:txBody>
        </p:sp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2B453FDB-52A4-B14D-85F0-8AD806003254}"/>
                </a:ext>
              </a:extLst>
            </p:cNvPr>
            <p:cNvGrpSpPr/>
            <p:nvPr/>
          </p:nvGrpSpPr>
          <p:grpSpPr>
            <a:xfrm>
              <a:off x="5181598" y="3543300"/>
              <a:ext cx="2743203" cy="990600"/>
              <a:chOff x="4876800" y="1238429"/>
              <a:chExt cx="2743203" cy="990600"/>
            </a:xfrm>
          </p:grpSpPr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8A6DC3CA-D247-C546-B5DF-15C92D12698B}"/>
                  </a:ext>
                </a:extLst>
              </p:cNvPr>
              <p:cNvSpPr/>
              <p:nvPr/>
            </p:nvSpPr>
            <p:spPr>
              <a:xfrm>
                <a:off x="4876800" y="1582699"/>
                <a:ext cx="2286000" cy="646330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i="1" dirty="0">
                    <a:latin typeface="Consolas" panose="020B0609020204030204" pitchFamily="49" charset="0"/>
                    <a:cs typeface="Consolas" panose="020B0609020204030204" pitchFamily="49" charset="0"/>
                  </a:rPr>
                  <a:t>address of x</a:t>
                </a:r>
              </a:p>
            </p:txBody>
          </p:sp>
          <p:sp>
            <p:nvSpPr>
              <p:cNvPr id="16" name="Arc 15">
                <a:extLst>
                  <a:ext uri="{FF2B5EF4-FFF2-40B4-BE49-F238E27FC236}">
                    <a16:creationId xmlns:a16="http://schemas.microsoft.com/office/drawing/2014/main" id="{A9BF6705-0DA7-314D-8F34-2E038684BCD7}"/>
                  </a:ext>
                </a:extLst>
              </p:cNvPr>
              <p:cNvSpPr/>
              <p:nvPr/>
            </p:nvSpPr>
            <p:spPr>
              <a:xfrm rot="16200000" flipH="1">
                <a:off x="6810466" y="1133566"/>
                <a:ext cx="704673" cy="914400"/>
              </a:xfrm>
              <a:prstGeom prst="arc">
                <a:avLst>
                  <a:gd name="adj1" fmla="val 21568460"/>
                  <a:gd name="adj2" fmla="val 10917130"/>
                </a:avLst>
              </a:prstGeom>
              <a:ln w="38100">
                <a:solidFill>
                  <a:srgbClr val="FF0000"/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17" name="TextBox 16">
            <a:extLst>
              <a:ext uri="{FF2B5EF4-FFF2-40B4-BE49-F238E27FC236}">
                <a16:creationId xmlns:a16="http://schemas.microsoft.com/office/drawing/2014/main" id="{5979BC91-15C1-E446-B311-451B9629811E}"/>
              </a:ext>
            </a:extLst>
          </p:cNvPr>
          <p:cNvSpPr txBox="1"/>
          <p:nvPr/>
        </p:nvSpPr>
        <p:spPr>
          <a:xfrm>
            <a:off x="381000" y="3695700"/>
            <a:ext cx="828944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indent="-98011" defTabSz="822960"/>
            <a:r>
              <a:rPr lang="en-US" sz="3600" b="1" dirty="0" err="1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printf</a:t>
            </a:r>
            <a:r>
              <a:rPr lang="en-US" sz="3600" b="1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3600" b="1" dirty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"%d\n"</a:t>
            </a:r>
            <a:r>
              <a:rPr lang="en-US" sz="3600" b="1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*p); </a:t>
            </a:r>
            <a:r>
              <a:rPr lang="en-US" sz="3600" i="1" dirty="0">
                <a:solidFill>
                  <a:schemeClr val="accent3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prints 15</a:t>
            </a:r>
            <a:endParaRPr lang="en-US" sz="2800" i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224F8BAC-A4ED-3447-8FFC-FE911546D895}"/>
              </a:ext>
            </a:extLst>
          </p:cNvPr>
          <p:cNvSpPr txBox="1"/>
          <p:nvPr/>
        </p:nvSpPr>
        <p:spPr>
          <a:xfrm>
            <a:off x="381000" y="1997663"/>
            <a:ext cx="322395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indent="-98011" defTabSz="822960"/>
            <a:r>
              <a:rPr lang="en-US" sz="3600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3600" b="1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x  = </a:t>
            </a:r>
            <a:r>
              <a:rPr lang="en-US" sz="3600" b="1" dirty="0">
                <a:solidFill>
                  <a:schemeClr val="accent3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10</a:t>
            </a:r>
            <a:r>
              <a:rPr lang="en-US" sz="3600" b="1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indent="-98011" defTabSz="822960"/>
            <a:r>
              <a:rPr lang="en-US" sz="3600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3600" b="1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* p = &amp;x;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65C128FE-5E40-3148-9201-AF02461CBFE8}"/>
              </a:ext>
            </a:extLst>
          </p:cNvPr>
          <p:cNvSpPr txBox="1"/>
          <p:nvPr/>
        </p:nvSpPr>
        <p:spPr>
          <a:xfrm>
            <a:off x="381000" y="3090611"/>
            <a:ext cx="57567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indent="-98011" defTabSz="822960"/>
            <a:r>
              <a:rPr lang="en-US" sz="3600" b="1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*p = </a:t>
            </a:r>
            <a:r>
              <a:rPr lang="en-US" sz="3600" b="1" dirty="0">
                <a:solidFill>
                  <a:schemeClr val="accent3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15</a:t>
            </a:r>
            <a:r>
              <a:rPr lang="en-US" sz="3600" b="1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; </a:t>
            </a:r>
            <a:r>
              <a:rPr lang="en-US" sz="3600" i="1" dirty="0">
                <a:solidFill>
                  <a:schemeClr val="accent3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changes x!</a:t>
            </a:r>
            <a:endParaRPr lang="en-US" sz="2800" i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1C4107C5-ADB3-864B-B67E-C8C5B88924A1}"/>
              </a:ext>
            </a:extLst>
          </p:cNvPr>
          <p:cNvSpPr/>
          <p:nvPr/>
        </p:nvSpPr>
        <p:spPr>
          <a:xfrm>
            <a:off x="6305340" y="1786025"/>
            <a:ext cx="2286000" cy="64633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latin typeface="Consolas" panose="020B0609020204030204" pitchFamily="49" charset="0"/>
                <a:cs typeface="Consolas" panose="020B0609020204030204" pitchFamily="49" charset="0"/>
              </a:rPr>
              <a:t>15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7394DB57-A382-5046-A36E-18E9EA413915}"/>
              </a:ext>
            </a:extLst>
          </p:cNvPr>
          <p:cNvSpPr txBox="1"/>
          <p:nvPr/>
        </p:nvSpPr>
        <p:spPr>
          <a:xfrm>
            <a:off x="290907" y="4551565"/>
            <a:ext cx="8382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we typically use this operator for "points to one thing" pointers.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19" grpId="0"/>
      <p:bldP spid="21" grpId="0" animBg="1"/>
      <p:bldP spid="2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Class announcements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last day of add period is </a:t>
            </a:r>
            <a:r>
              <a:rPr lang="en-US" b="1" dirty="0"/>
              <a:t>Friday 1/19</a:t>
            </a:r>
          </a:p>
          <a:p>
            <a:r>
              <a:rPr lang="en-US" dirty="0"/>
              <a:t>lab 1 is due Friday </a:t>
            </a:r>
            <a:r>
              <a:rPr lang="en-US" b="1" dirty="0"/>
              <a:t>1/19 by 9:00 PM</a:t>
            </a:r>
            <a:r>
              <a:rPr lang="en-US" dirty="0"/>
              <a:t>... don’t forget!</a:t>
            </a:r>
          </a:p>
          <a:p>
            <a:r>
              <a:rPr lang="en-US" dirty="0"/>
              <a:t>repeat after me: </a:t>
            </a:r>
            <a:r>
              <a:rPr lang="en-US" b="1" dirty="0" err="1">
                <a:solidFill>
                  <a:srgbClr val="FF0000"/>
                </a:solidFill>
              </a:rPr>
              <a:t>sizeof</a:t>
            </a:r>
            <a:r>
              <a:rPr lang="en-US" b="1" dirty="0">
                <a:solidFill>
                  <a:srgbClr val="FF0000"/>
                </a:solidFill>
              </a:rPr>
              <a:t> does not give you the length of an array</a:t>
            </a:r>
          </a:p>
          <a:p>
            <a:pPr lvl="1"/>
            <a:r>
              <a:rPr lang="en-US" b="1" dirty="0">
                <a:solidFill>
                  <a:srgbClr val="FF0000"/>
                </a:solidFill>
              </a:rPr>
              <a:t>you can’t get the length of an array at runtime.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CS449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9584A7-5315-4E43-A869-CC284093F0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DEREFERENCE MEANS TO FOLLOW THE ARROW.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B6F2F8-B8E8-AD49-ACF6-6761E52FA3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495301"/>
            <a:ext cx="8991600" cy="609599"/>
          </a:xfrm>
        </p:spPr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dereference </a:t>
            </a:r>
            <a:r>
              <a:rPr lang="en-US" dirty="0">
                <a:solidFill>
                  <a:srgbClr val="FF0000"/>
                </a:solidFill>
              </a:rPr>
              <a:t>means: </a:t>
            </a:r>
            <a:r>
              <a:rPr lang="en-US" b="1" dirty="0">
                <a:solidFill>
                  <a:srgbClr val="FF0000"/>
                </a:solidFill>
              </a:rPr>
              <a:t>access the value that a pointer points to.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8D6380E-0536-C248-80E2-4A6957977B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CS449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F8639EF-EB54-0B43-9019-6C33D2C348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20</a:t>
            </a:fld>
            <a:endParaRPr lang="en-US"/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DAF9C36F-FC33-3441-A0EC-542C589A9264}"/>
              </a:ext>
            </a:extLst>
          </p:cNvPr>
          <p:cNvGrpSpPr/>
          <p:nvPr/>
        </p:nvGrpSpPr>
        <p:grpSpPr>
          <a:xfrm>
            <a:off x="5410200" y="1104900"/>
            <a:ext cx="1066801" cy="646331"/>
            <a:chOff x="4438859" y="823205"/>
            <a:chExt cx="1066801" cy="646331"/>
          </a:xfrm>
        </p:grpSpPr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D3D216A6-E027-0341-BA13-05E833C2DA80}"/>
                </a:ext>
              </a:extLst>
            </p:cNvPr>
            <p:cNvSpPr/>
            <p:nvPr/>
          </p:nvSpPr>
          <p:spPr>
            <a:xfrm>
              <a:off x="4876800" y="823206"/>
              <a:ext cx="628860" cy="64633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b="1" dirty="0"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BB8D1ECE-9B6E-EC43-8DA1-9D63BE4A84C0}"/>
                </a:ext>
              </a:extLst>
            </p:cNvPr>
            <p:cNvSpPr txBox="1"/>
            <p:nvPr/>
          </p:nvSpPr>
          <p:spPr>
            <a:xfrm>
              <a:off x="4438859" y="823205"/>
              <a:ext cx="437941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indent="-98011" algn="r" defTabSz="822960"/>
              <a:r>
                <a:rPr lang="en-US" sz="3600" b="1" dirty="0">
                  <a:solidFill>
                    <a:srgbClr val="0000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x</a:t>
              </a:r>
              <a:endParaRPr lang="en-US" sz="2800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E1B2167F-AE9F-C548-B3D0-B8E7B31B1863}"/>
              </a:ext>
            </a:extLst>
          </p:cNvPr>
          <p:cNvGrpSpPr/>
          <p:nvPr/>
        </p:nvGrpSpPr>
        <p:grpSpPr>
          <a:xfrm>
            <a:off x="3581400" y="1104900"/>
            <a:ext cx="1066800" cy="646331"/>
            <a:chOff x="4743658" y="3887569"/>
            <a:chExt cx="1066800" cy="646331"/>
          </a:xfrm>
        </p:grpSpPr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8DB59D66-5207-E14B-AC7B-865AA9D2984A}"/>
                </a:ext>
              </a:extLst>
            </p:cNvPr>
            <p:cNvSpPr txBox="1"/>
            <p:nvPr/>
          </p:nvSpPr>
          <p:spPr>
            <a:xfrm>
              <a:off x="4743658" y="3887569"/>
              <a:ext cx="43794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indent="-98011" algn="r" defTabSz="822960"/>
              <a:r>
                <a:rPr lang="en-US" sz="3600" b="1" dirty="0">
                  <a:solidFill>
                    <a:srgbClr val="0000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p</a:t>
              </a:r>
              <a:endParaRPr lang="en-US" sz="2800" dirty="0">
                <a:solidFill>
                  <a:srgbClr val="000000"/>
                </a:solidFill>
              </a:endParaRPr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E803FC9F-02DA-E54D-9143-3F4F5D24BE7B}"/>
                </a:ext>
              </a:extLst>
            </p:cNvPr>
            <p:cNvSpPr/>
            <p:nvPr/>
          </p:nvSpPr>
          <p:spPr>
            <a:xfrm>
              <a:off x="5181598" y="3887570"/>
              <a:ext cx="628860" cy="64633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1" i="1" dirty="0"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</p:grp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A8CFAF2F-537B-384C-86F1-D3614B8159E6}"/>
              </a:ext>
            </a:extLst>
          </p:cNvPr>
          <p:cNvCxnSpPr>
            <a:cxnSpLocks/>
          </p:cNvCxnSpPr>
          <p:nvPr/>
        </p:nvCxnSpPr>
        <p:spPr>
          <a:xfrm>
            <a:off x="4343400" y="1428066"/>
            <a:ext cx="1066800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5" name="Group 34">
            <a:extLst>
              <a:ext uri="{FF2B5EF4-FFF2-40B4-BE49-F238E27FC236}">
                <a16:creationId xmlns:a16="http://schemas.microsoft.com/office/drawing/2014/main" id="{26E2A00D-F7B3-5E42-A96F-C3AA2A339C5D}"/>
              </a:ext>
            </a:extLst>
          </p:cNvPr>
          <p:cNvGrpSpPr/>
          <p:nvPr/>
        </p:nvGrpSpPr>
        <p:grpSpPr>
          <a:xfrm>
            <a:off x="7239001" y="1104900"/>
            <a:ext cx="1066801" cy="646331"/>
            <a:chOff x="4438859" y="823205"/>
            <a:chExt cx="1066801" cy="646331"/>
          </a:xfrm>
        </p:grpSpPr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CD8B35CB-9019-734B-BC76-94A0953381F0}"/>
                </a:ext>
              </a:extLst>
            </p:cNvPr>
            <p:cNvSpPr/>
            <p:nvPr/>
          </p:nvSpPr>
          <p:spPr>
            <a:xfrm>
              <a:off x="4876800" y="823206"/>
              <a:ext cx="628860" cy="64633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b="1" dirty="0"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5FA9D7E5-D868-8A41-9CE2-EB5563843F6C}"/>
                </a:ext>
              </a:extLst>
            </p:cNvPr>
            <p:cNvSpPr txBox="1"/>
            <p:nvPr/>
          </p:nvSpPr>
          <p:spPr>
            <a:xfrm>
              <a:off x="4438859" y="823205"/>
              <a:ext cx="437941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indent="-98011" algn="r" defTabSz="822960"/>
              <a:r>
                <a:rPr lang="en-US" sz="3600" b="1" dirty="0">
                  <a:solidFill>
                    <a:srgbClr val="0000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a</a:t>
              </a:r>
              <a:endParaRPr lang="en-US" sz="2800" dirty="0">
                <a:solidFill>
                  <a:srgbClr val="000000"/>
                </a:solidFill>
              </a:endParaRPr>
            </a:p>
          </p:txBody>
        </p:sp>
      </p:grp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2DAB4BBC-AE54-B142-9EF1-958106B38BCA}"/>
              </a:ext>
            </a:extLst>
          </p:cNvPr>
          <p:cNvCxnSpPr>
            <a:cxnSpLocks/>
          </p:cNvCxnSpPr>
          <p:nvPr/>
        </p:nvCxnSpPr>
        <p:spPr>
          <a:xfrm>
            <a:off x="6172201" y="1428066"/>
            <a:ext cx="1066800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>
            <a:extLst>
              <a:ext uri="{FF2B5EF4-FFF2-40B4-BE49-F238E27FC236}">
                <a16:creationId xmlns:a16="http://schemas.microsoft.com/office/drawing/2014/main" id="{81B0284F-C755-C148-9348-143A4701199D}"/>
              </a:ext>
            </a:extLst>
          </p:cNvPr>
          <p:cNvSpPr txBox="1"/>
          <p:nvPr/>
        </p:nvSpPr>
        <p:spPr>
          <a:xfrm>
            <a:off x="166357" y="1229201"/>
            <a:ext cx="245229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if </a:t>
            </a:r>
            <a:r>
              <a:rPr lang="en-US" sz="2200" b="1" dirty="0">
                <a:latin typeface="Consolas" panose="020B0609020204030204" pitchFamily="49" charset="0"/>
                <a:cs typeface="Consolas" panose="020B0609020204030204" pitchFamily="49" charset="0"/>
              </a:rPr>
              <a:t>p</a:t>
            </a:r>
            <a:r>
              <a:rPr lang="en-US" sz="2200" dirty="0"/>
              <a:t> points to </a:t>
            </a:r>
            <a:r>
              <a:rPr lang="en-US" sz="2200" b="1" dirty="0">
                <a:latin typeface="Consolas" panose="020B0609020204030204" pitchFamily="49" charset="0"/>
                <a:cs typeface="Consolas" panose="020B0609020204030204" pitchFamily="49" charset="0"/>
              </a:rPr>
              <a:t>x</a:t>
            </a:r>
            <a:r>
              <a:rPr lang="en-US" sz="2200" dirty="0"/>
              <a:t>…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805B572C-E2DE-4E4A-8E28-E1F6C6C775F2}"/>
              </a:ext>
            </a:extLst>
          </p:cNvPr>
          <p:cNvSpPr txBox="1"/>
          <p:nvPr/>
        </p:nvSpPr>
        <p:spPr>
          <a:xfrm>
            <a:off x="272027" y="1867556"/>
            <a:ext cx="442328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/>
              <a:t>then </a:t>
            </a:r>
            <a:r>
              <a:rPr lang="en-US" sz="2200" b="1" dirty="0"/>
              <a:t>dereferencing </a:t>
            </a:r>
            <a:r>
              <a:rPr lang="en-US" sz="2200" b="1" dirty="0">
                <a:latin typeface="Consolas" panose="020B0609020204030204" pitchFamily="49" charset="0"/>
                <a:cs typeface="Consolas" panose="020B0609020204030204" pitchFamily="49" charset="0"/>
              </a:rPr>
              <a:t>p</a:t>
            </a:r>
            <a:r>
              <a:rPr lang="en-US" sz="2200" b="1" dirty="0"/>
              <a:t> gives us </a:t>
            </a:r>
            <a:r>
              <a:rPr lang="en-US" sz="2200" b="1" dirty="0">
                <a:latin typeface="Consolas" panose="020B0609020204030204" pitchFamily="49" charset="0"/>
                <a:cs typeface="Consolas" panose="020B0609020204030204" pitchFamily="49" charset="0"/>
              </a:rPr>
              <a:t>x</a:t>
            </a:r>
            <a:r>
              <a:rPr lang="en-US" sz="2200" b="1" dirty="0"/>
              <a:t>.</a:t>
            </a:r>
          </a:p>
          <a:p>
            <a:r>
              <a:rPr lang="en-US" sz="2200" dirty="0"/>
              <a:t>in other words, </a:t>
            </a:r>
            <a:r>
              <a:rPr lang="en-US" sz="2200" b="1" dirty="0">
                <a:latin typeface="Consolas" panose="020B0609020204030204" pitchFamily="49" charset="0"/>
                <a:cs typeface="Consolas" panose="020B0609020204030204" pitchFamily="49" charset="0"/>
              </a:rPr>
              <a:t>*p == x</a:t>
            </a:r>
            <a:endParaRPr lang="en-US" sz="22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F3321516-0A48-BD46-BC0D-BB6A84D4C8C3}"/>
              </a:ext>
            </a:extLst>
          </p:cNvPr>
          <p:cNvSpPr txBox="1"/>
          <p:nvPr/>
        </p:nvSpPr>
        <p:spPr>
          <a:xfrm>
            <a:off x="3886201" y="2696492"/>
            <a:ext cx="495729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if </a:t>
            </a:r>
            <a:r>
              <a:rPr lang="en-US" sz="2200" b="1" dirty="0">
                <a:latin typeface="Consolas" panose="020B0609020204030204" pitchFamily="49" charset="0"/>
                <a:cs typeface="Consolas" panose="020B0609020204030204" pitchFamily="49" charset="0"/>
              </a:rPr>
              <a:t>x</a:t>
            </a:r>
            <a:r>
              <a:rPr lang="en-US" sz="2200" dirty="0"/>
              <a:t> is </a:t>
            </a:r>
            <a:r>
              <a:rPr lang="en-US" sz="2200" i="1" dirty="0"/>
              <a:t>also</a:t>
            </a:r>
            <a:r>
              <a:rPr lang="en-US" sz="2200" dirty="0"/>
              <a:t> a pointer, then dereferencing </a:t>
            </a:r>
            <a:r>
              <a:rPr lang="en-US" sz="2200" b="1" dirty="0">
                <a:latin typeface="Consolas" panose="020B0609020204030204" pitchFamily="49" charset="0"/>
                <a:cs typeface="Consolas" panose="020B0609020204030204" pitchFamily="49" charset="0"/>
              </a:rPr>
              <a:t>x</a:t>
            </a:r>
            <a:r>
              <a:rPr lang="en-US" sz="2200" dirty="0"/>
              <a:t> gives us </a:t>
            </a:r>
            <a:r>
              <a:rPr lang="en-US" sz="2200" b="1" dirty="0">
                <a:latin typeface="Consolas" panose="020B0609020204030204" pitchFamily="49" charset="0"/>
                <a:cs typeface="Consolas" panose="020B0609020204030204" pitchFamily="49" charset="0"/>
              </a:rPr>
              <a:t>a</a:t>
            </a:r>
            <a:r>
              <a:rPr lang="en-US" sz="2200" dirty="0"/>
              <a:t>: </a:t>
            </a:r>
            <a:r>
              <a:rPr lang="en-US" sz="2200" b="1" dirty="0">
                <a:latin typeface="Consolas" panose="020B0609020204030204" pitchFamily="49" charset="0"/>
                <a:cs typeface="Consolas" panose="020B0609020204030204" pitchFamily="49" charset="0"/>
              </a:rPr>
              <a:t>*x == a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01472125-88BF-E54F-AF8E-B171C9DF8AF1}"/>
              </a:ext>
            </a:extLst>
          </p:cNvPr>
          <p:cNvSpPr txBox="1"/>
          <p:nvPr/>
        </p:nvSpPr>
        <p:spPr>
          <a:xfrm>
            <a:off x="790770" y="3656759"/>
            <a:ext cx="365576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/>
              <a:t>so what does </a:t>
            </a:r>
            <a:r>
              <a:rPr lang="en-US" sz="2200" b="1" dirty="0">
                <a:latin typeface="Consolas" panose="020B0609020204030204" pitchFamily="49" charset="0"/>
                <a:cs typeface="Consolas" panose="020B0609020204030204" pitchFamily="49" charset="0"/>
              </a:rPr>
              <a:t>**p</a:t>
            </a:r>
            <a:r>
              <a:rPr lang="en-US" sz="2200" b="1" dirty="0"/>
              <a:t> give us? </a:t>
            </a:r>
          </a:p>
          <a:p>
            <a:pPr algn="ctr"/>
            <a:r>
              <a:rPr lang="en-US" sz="1600" dirty="0"/>
              <a:t>(hint: think of it like </a:t>
            </a:r>
            <a:r>
              <a:rPr lang="en-US" sz="1600" b="1" dirty="0">
                <a:latin typeface="Consolas" panose="020B0609020204030204" pitchFamily="49" charset="0"/>
                <a:cs typeface="Consolas" panose="020B0609020204030204" pitchFamily="49" charset="0"/>
              </a:rPr>
              <a:t>*(*p)</a:t>
            </a:r>
            <a:r>
              <a:rPr lang="en-US" sz="1600" dirty="0"/>
              <a:t>)</a:t>
            </a:r>
            <a:endParaRPr lang="en-US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B76F716D-3D11-5344-909B-CD1373B4E556}"/>
              </a:ext>
            </a:extLst>
          </p:cNvPr>
          <p:cNvSpPr txBox="1"/>
          <p:nvPr/>
        </p:nvSpPr>
        <p:spPr>
          <a:xfrm>
            <a:off x="4324978" y="4284191"/>
            <a:ext cx="434340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>
                <a:solidFill>
                  <a:srgbClr val="00B050"/>
                </a:solidFill>
              </a:rPr>
              <a:t>it gives us </a:t>
            </a:r>
            <a:r>
              <a:rPr lang="en-US" sz="2200" b="1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</a:t>
            </a:r>
            <a:r>
              <a:rPr lang="en-US" sz="2200" dirty="0">
                <a:solidFill>
                  <a:srgbClr val="00B050"/>
                </a:solidFill>
              </a:rPr>
              <a:t>!</a:t>
            </a:r>
            <a:r>
              <a:rPr lang="en-US" sz="2200" dirty="0"/>
              <a:t> </a:t>
            </a:r>
            <a:r>
              <a:rPr lang="en-US" sz="2200" b="1" dirty="0"/>
              <a:t>two stars </a:t>
            </a:r>
            <a:r>
              <a:rPr lang="en-US" sz="2200" dirty="0"/>
              <a:t>means </a:t>
            </a:r>
            <a:r>
              <a:rPr lang="en-US" sz="2200" b="1" dirty="0"/>
              <a:t>two dereferences</a:t>
            </a:r>
            <a:r>
              <a:rPr lang="en-US" sz="2200" dirty="0"/>
              <a:t>, which means “follow </a:t>
            </a:r>
            <a:r>
              <a:rPr lang="en-US" sz="2200" b="1" dirty="0"/>
              <a:t>two arrows</a:t>
            </a:r>
            <a:r>
              <a:rPr lang="en-US" sz="2200" dirty="0"/>
              <a:t>.”</a:t>
            </a:r>
            <a:endParaRPr lang="en-US" sz="2200" b="1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857637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  <p:bldP spid="40" grpId="0"/>
      <p:bldP spid="41" grpId="0"/>
      <p:bldP spid="42" grpId="0"/>
      <p:bldP spid="43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7CB5B0-19DD-5B4D-BFE9-260E6307F7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Invalid pointers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ED37FA-296E-2042-A94C-65DEE472EC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Java, pointers (object references) can be in two states:</a:t>
            </a:r>
          </a:p>
          <a:p>
            <a:pPr lvl="1"/>
            <a:r>
              <a:rPr lang="en-US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null</a:t>
            </a:r>
          </a:p>
          <a:p>
            <a:pPr lvl="1"/>
            <a:r>
              <a:rPr lang="en-US" dirty="0"/>
              <a:t>pointing to something</a:t>
            </a:r>
          </a:p>
          <a:p>
            <a:r>
              <a:rPr lang="en-US" dirty="0"/>
              <a:t>in C, there is a third, funnier possibility: </a:t>
            </a:r>
          </a:p>
          <a:p>
            <a:pPr lvl="1"/>
            <a:r>
              <a:rPr lang="en-US" b="1" dirty="0">
                <a:solidFill>
                  <a:srgbClr val="FF0000"/>
                </a:solidFill>
              </a:rPr>
              <a:t>not </a:t>
            </a:r>
            <a:r>
              <a:rPr lang="en-US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null</a:t>
            </a:r>
            <a:r>
              <a:rPr lang="en-US" b="1" dirty="0">
                <a:solidFill>
                  <a:srgbClr val="FF0000"/>
                </a:solidFill>
              </a:rPr>
              <a:t>, but not pointing to anything valid.</a:t>
            </a:r>
            <a:endParaRPr lang="en-US" b="1" i="1" dirty="0">
              <a:solidFill>
                <a:srgbClr val="FF0000"/>
              </a:solidFill>
            </a:endParaRPr>
          </a:p>
          <a:p>
            <a:r>
              <a:rPr lang="en-US" dirty="0"/>
              <a:t>you might be able to </a:t>
            </a:r>
            <a:r>
              <a:rPr lang="en-US" i="1" dirty="0"/>
              <a:t>print</a:t>
            </a:r>
            <a:r>
              <a:rPr lang="en-US" dirty="0"/>
              <a:t> these pointers, but…</a:t>
            </a:r>
          </a:p>
          <a:p>
            <a:r>
              <a:rPr lang="en-US" b="1" dirty="0"/>
              <a:t>accessing the value at – that is, dereferencing – </a:t>
            </a:r>
            <a:r>
              <a:rPr lang="en-US" dirty="0"/>
              <a:t>an invalid pointer is </a:t>
            </a:r>
            <a:r>
              <a:rPr lang="en-US" b="1" dirty="0"/>
              <a:t>undefined behavior.</a:t>
            </a:r>
          </a:p>
          <a:p>
            <a:pPr lvl="1"/>
            <a:r>
              <a:rPr lang="en-US" dirty="0"/>
              <a:t>it might </a:t>
            </a:r>
            <a:r>
              <a:rPr lang="en-US" dirty="0" err="1"/>
              <a:t>segfault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if you’re storing into it, it might mess up other variables.</a:t>
            </a:r>
          </a:p>
          <a:p>
            <a:pPr lvl="1"/>
            <a:r>
              <a:rPr lang="en-US" dirty="0"/>
              <a:t>it might "work" on one computer and crash on another, or ”work” with one set of compiler flags and crash on another.</a:t>
            </a:r>
          </a:p>
          <a:p>
            <a:pPr lvl="1"/>
            <a:r>
              <a:rPr lang="en-US" b="1" dirty="0"/>
              <a:t>you don't know!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DA67E81-BBF4-8E4F-BA49-AE7EEBC5F1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CS449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FB4859A-3ECE-1E4D-98CE-372A93D71C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4257502"/>
      </p:ext>
    </p:extLst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06A4F2-CC91-4444-B604-965E63EA72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Pointers and arrays (animated)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7AF7D5-954B-E945-B075-2EE18C72EE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495301"/>
            <a:ext cx="8991600" cy="838199"/>
          </a:xfrm>
        </p:spPr>
        <p:txBody>
          <a:bodyPr>
            <a:normAutofit/>
          </a:bodyPr>
          <a:lstStyle/>
          <a:p>
            <a:r>
              <a:rPr lang="en-US" dirty="0"/>
              <a:t>a pointer can point to </a:t>
            </a:r>
            <a:r>
              <a:rPr lang="en-US" b="1" dirty="0"/>
              <a:t>one or more values.</a:t>
            </a:r>
          </a:p>
          <a:p>
            <a:r>
              <a:rPr lang="en-US" dirty="0"/>
              <a:t>a </a:t>
            </a:r>
            <a:r>
              <a:rPr lang="en-US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char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*</a:t>
            </a:r>
            <a:r>
              <a:rPr lang="en-US" dirty="0"/>
              <a:t> may point to a single </a:t>
            </a:r>
            <a:r>
              <a:rPr lang="en-US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char</a:t>
            </a:r>
            <a:r>
              <a:rPr lang="en-US" dirty="0"/>
              <a:t>, or to </a:t>
            </a:r>
            <a:r>
              <a:rPr lang="en-US" b="1" dirty="0"/>
              <a:t>an array of characters.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EA15C7D-0A3B-8146-BB4D-6DD6FA3A41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CS449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470E0FB-B567-AA4B-B0F1-6A2830EE9A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9E7E3AC-BB67-DC42-8401-4E241A0787D2}"/>
              </a:ext>
            </a:extLst>
          </p:cNvPr>
          <p:cNvSpPr txBox="1"/>
          <p:nvPr/>
        </p:nvSpPr>
        <p:spPr>
          <a:xfrm>
            <a:off x="381000" y="1333500"/>
            <a:ext cx="398378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indent="-98011" defTabSz="822960"/>
            <a:r>
              <a:rPr lang="en-US" sz="3600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char</a:t>
            </a:r>
            <a:r>
              <a:rPr lang="en-US" sz="3600" b="1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c  = </a:t>
            </a:r>
            <a:r>
              <a:rPr lang="en-US" sz="3600" b="1" dirty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'x'</a:t>
            </a:r>
            <a:r>
              <a:rPr lang="en-US" sz="3600" b="1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indent="-98011" defTabSz="822960"/>
            <a:r>
              <a:rPr lang="en-US" sz="3600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char</a:t>
            </a:r>
            <a:r>
              <a:rPr lang="en-US" sz="3600" b="1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* s = &amp;c;</a:t>
            </a:r>
            <a:endParaRPr lang="en-US" sz="2800" dirty="0">
              <a:solidFill>
                <a:srgbClr val="000000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51F5370-82D9-8C4A-B3C9-588B04FCD77F}"/>
              </a:ext>
            </a:extLst>
          </p:cNvPr>
          <p:cNvSpPr txBox="1"/>
          <p:nvPr/>
        </p:nvSpPr>
        <p:spPr>
          <a:xfrm>
            <a:off x="374715" y="2992064"/>
            <a:ext cx="271741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indent="-98011" defTabSz="822960"/>
            <a:r>
              <a:rPr lang="en-US" sz="3600" b="1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 = </a:t>
            </a:r>
            <a:r>
              <a:rPr lang="en-US" sz="3600" b="1" dirty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"hi!"</a:t>
            </a:r>
            <a:r>
              <a:rPr lang="en-US" sz="3600" b="1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  <a:endParaRPr lang="en-US" sz="2800" dirty="0">
              <a:solidFill>
                <a:srgbClr val="000000"/>
              </a:solidFill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D472D25C-4DA8-E24E-9AB9-A96E6D1A46A1}"/>
              </a:ext>
            </a:extLst>
          </p:cNvPr>
          <p:cNvGrpSpPr/>
          <p:nvPr/>
        </p:nvGrpSpPr>
        <p:grpSpPr>
          <a:xfrm>
            <a:off x="4724400" y="1638300"/>
            <a:ext cx="2723940" cy="646331"/>
            <a:chOff x="4438860" y="823205"/>
            <a:chExt cx="2723940" cy="646331"/>
          </a:xfrm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8D295169-4D50-0E48-851D-8721F9CB17E3}"/>
                </a:ext>
              </a:extLst>
            </p:cNvPr>
            <p:cNvSpPr/>
            <p:nvPr/>
          </p:nvSpPr>
          <p:spPr>
            <a:xfrm>
              <a:off x="4876800" y="823206"/>
              <a:ext cx="2286000" cy="64633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dirty="0">
                  <a:latin typeface="Consolas" panose="020B0609020204030204" pitchFamily="49" charset="0"/>
                  <a:cs typeface="Consolas" panose="020B0609020204030204" pitchFamily="49" charset="0"/>
                </a:rPr>
                <a:t>'x'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42299AE6-B44C-CC4C-8538-E5019D46F288}"/>
                </a:ext>
              </a:extLst>
            </p:cNvPr>
            <p:cNvSpPr txBox="1"/>
            <p:nvPr/>
          </p:nvSpPr>
          <p:spPr>
            <a:xfrm>
              <a:off x="4438860" y="823205"/>
              <a:ext cx="43794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indent="-98011" algn="r" defTabSz="822960"/>
              <a:r>
                <a:rPr lang="en-US" sz="3600" b="1" dirty="0">
                  <a:solidFill>
                    <a:srgbClr val="0000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c</a:t>
              </a:r>
              <a:endParaRPr lang="en-US" sz="2800" dirty="0">
                <a:solidFill>
                  <a:srgbClr val="000000"/>
                </a:solidFill>
              </a:endParaRPr>
            </a:p>
          </p:txBody>
        </p:sp>
      </p:grpSp>
      <p:sp>
        <p:nvSpPr>
          <p:cNvPr id="17" name="TextBox 16">
            <a:extLst>
              <a:ext uri="{FF2B5EF4-FFF2-40B4-BE49-F238E27FC236}">
                <a16:creationId xmlns:a16="http://schemas.microsoft.com/office/drawing/2014/main" id="{F61F5597-FF68-F948-8E46-6B9B3660F5B4}"/>
              </a:ext>
            </a:extLst>
          </p:cNvPr>
          <p:cNvSpPr txBox="1"/>
          <p:nvPr/>
        </p:nvSpPr>
        <p:spPr>
          <a:xfrm>
            <a:off x="4729781" y="2422382"/>
            <a:ext cx="43794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indent="-98011" algn="r" defTabSz="822960"/>
            <a:r>
              <a:rPr lang="en-US" sz="3600" b="1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</a:t>
            </a:r>
            <a:endParaRPr lang="en-US" sz="2800" dirty="0">
              <a:solidFill>
                <a:srgbClr val="000000"/>
              </a:solidFill>
            </a:endParaRP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09643567-D395-E647-83F4-D2EA2540B63A}"/>
              </a:ext>
            </a:extLst>
          </p:cNvPr>
          <p:cNvGrpSpPr/>
          <p:nvPr/>
        </p:nvGrpSpPr>
        <p:grpSpPr>
          <a:xfrm>
            <a:off x="5162340" y="1979831"/>
            <a:ext cx="2977181" cy="1087166"/>
            <a:chOff x="4876800" y="3562235"/>
            <a:chExt cx="2977181" cy="1087166"/>
          </a:xfrm>
        </p:grpSpPr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FE7E9886-4F6A-9746-8B2F-B555416C7E0E}"/>
                </a:ext>
              </a:extLst>
            </p:cNvPr>
            <p:cNvSpPr/>
            <p:nvPr/>
          </p:nvSpPr>
          <p:spPr>
            <a:xfrm>
              <a:off x="4876800" y="4003071"/>
              <a:ext cx="2286000" cy="64633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i="1" dirty="0">
                  <a:latin typeface="Consolas" panose="020B0609020204030204" pitchFamily="49" charset="0"/>
                  <a:cs typeface="Consolas" panose="020B0609020204030204" pitchFamily="49" charset="0"/>
                </a:rPr>
                <a:t>address of c</a:t>
              </a:r>
            </a:p>
          </p:txBody>
        </p:sp>
        <p:sp>
          <p:nvSpPr>
            <p:cNvPr id="20" name="Arc 19">
              <a:extLst>
                <a:ext uri="{FF2B5EF4-FFF2-40B4-BE49-F238E27FC236}">
                  <a16:creationId xmlns:a16="http://schemas.microsoft.com/office/drawing/2014/main" id="{CDD91C50-F536-3C43-87FE-9D128ED0E25C}"/>
                </a:ext>
              </a:extLst>
            </p:cNvPr>
            <p:cNvSpPr/>
            <p:nvPr/>
          </p:nvSpPr>
          <p:spPr>
            <a:xfrm rot="5400000" flipV="1">
              <a:off x="6713467" y="3238801"/>
              <a:ext cx="817079" cy="1463948"/>
            </a:xfrm>
            <a:prstGeom prst="arc">
              <a:avLst>
                <a:gd name="adj1" fmla="val 278718"/>
                <a:gd name="adj2" fmla="val 10722102"/>
              </a:avLst>
            </a:prstGeom>
            <a:ln w="38100">
              <a:solidFill>
                <a:srgbClr val="FF000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1" name="TextBox 20">
            <a:extLst>
              <a:ext uri="{FF2B5EF4-FFF2-40B4-BE49-F238E27FC236}">
                <a16:creationId xmlns:a16="http://schemas.microsoft.com/office/drawing/2014/main" id="{49567B31-1EA1-4043-B5BA-79F6839C53AA}"/>
              </a:ext>
            </a:extLst>
          </p:cNvPr>
          <p:cNvSpPr txBox="1"/>
          <p:nvPr/>
        </p:nvSpPr>
        <p:spPr>
          <a:xfrm>
            <a:off x="678787" y="2526366"/>
            <a:ext cx="28956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but now…</a:t>
            </a:r>
          </a:p>
        </p:txBody>
      </p:sp>
      <p:graphicFrame>
        <p:nvGraphicFramePr>
          <p:cNvPr id="25" name="Table 24">
            <a:extLst>
              <a:ext uri="{FF2B5EF4-FFF2-40B4-BE49-F238E27FC236}">
                <a16:creationId xmlns:a16="http://schemas.microsoft.com/office/drawing/2014/main" id="{4863E13D-62B1-4949-AE7D-E17609731AB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5534441"/>
              </p:ext>
            </p:extLst>
          </p:nvPr>
        </p:nvGraphicFramePr>
        <p:xfrm>
          <a:off x="4102448" y="4312954"/>
          <a:ext cx="4343400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5850">
                  <a:extLst>
                    <a:ext uri="{9D8B030D-6E8A-4147-A177-3AD203B41FA5}">
                      <a16:colId xmlns:a16="http://schemas.microsoft.com/office/drawing/2014/main" val="1789307401"/>
                    </a:ext>
                  </a:extLst>
                </a:gridCol>
                <a:gridCol w="1085850">
                  <a:extLst>
                    <a:ext uri="{9D8B030D-6E8A-4147-A177-3AD203B41FA5}">
                      <a16:colId xmlns:a16="http://schemas.microsoft.com/office/drawing/2014/main" val="2497500594"/>
                    </a:ext>
                  </a:extLst>
                </a:gridCol>
                <a:gridCol w="1085850">
                  <a:extLst>
                    <a:ext uri="{9D8B030D-6E8A-4147-A177-3AD203B41FA5}">
                      <a16:colId xmlns:a16="http://schemas.microsoft.com/office/drawing/2014/main" val="3681146677"/>
                    </a:ext>
                  </a:extLst>
                </a:gridCol>
                <a:gridCol w="1085850">
                  <a:extLst>
                    <a:ext uri="{9D8B030D-6E8A-4147-A177-3AD203B41FA5}">
                      <a16:colId xmlns:a16="http://schemas.microsoft.com/office/drawing/2014/main" val="329293985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'h'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'i'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'!'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'\0'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02828138"/>
                  </a:ext>
                </a:extLst>
              </a:tr>
            </a:tbl>
          </a:graphicData>
        </a:graphic>
      </p:graphicFrame>
      <p:grpSp>
        <p:nvGrpSpPr>
          <p:cNvPr id="28" name="Group 27">
            <a:extLst>
              <a:ext uri="{FF2B5EF4-FFF2-40B4-BE49-F238E27FC236}">
                <a16:creationId xmlns:a16="http://schemas.microsoft.com/office/drawing/2014/main" id="{859375EB-1B7C-F445-B274-3CDABC85646C}"/>
              </a:ext>
            </a:extLst>
          </p:cNvPr>
          <p:cNvGrpSpPr/>
          <p:nvPr/>
        </p:nvGrpSpPr>
        <p:grpSpPr>
          <a:xfrm>
            <a:off x="4102448" y="2420667"/>
            <a:ext cx="3340449" cy="2181847"/>
            <a:chOff x="4102448" y="2420667"/>
            <a:chExt cx="3340449" cy="2181847"/>
          </a:xfrm>
        </p:grpSpPr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F9D60324-C1BF-224E-9892-F36DA1CB70BD}"/>
                </a:ext>
              </a:extLst>
            </p:cNvPr>
            <p:cNvSpPr/>
            <p:nvPr/>
          </p:nvSpPr>
          <p:spPr>
            <a:xfrm>
              <a:off x="5156897" y="2420667"/>
              <a:ext cx="2286000" cy="64633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i="1" dirty="0">
                  <a:latin typeface="Consolas" panose="020B0609020204030204" pitchFamily="49" charset="0"/>
                  <a:cs typeface="Consolas" panose="020B0609020204030204" pitchFamily="49" charset="0"/>
                </a:rPr>
                <a:t>address of string literal</a:t>
              </a:r>
            </a:p>
          </p:txBody>
        </p:sp>
        <p:cxnSp>
          <p:nvCxnSpPr>
            <p:cNvPr id="27" name="Curved Connector 26">
              <a:extLst>
                <a:ext uri="{FF2B5EF4-FFF2-40B4-BE49-F238E27FC236}">
                  <a16:creationId xmlns:a16="http://schemas.microsoft.com/office/drawing/2014/main" id="{C7141C42-DEDF-1241-9643-1EF18D78ED1A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4392965" y="2784134"/>
              <a:ext cx="1527863" cy="2108897"/>
            </a:xfrm>
            <a:prstGeom prst="curvedConnector4">
              <a:avLst>
                <a:gd name="adj1" fmla="val 40524"/>
                <a:gd name="adj2" fmla="val 110840"/>
              </a:avLst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95991280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17" grpId="0"/>
      <p:bldP spid="21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9A73DB-6A6F-5547-9470-E38B3514FF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array indexing operator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806D39-A803-0D47-AD6B-10549C8744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495301"/>
            <a:ext cx="8991600" cy="533399"/>
          </a:xfrm>
        </p:spPr>
        <p:txBody>
          <a:bodyPr/>
          <a:lstStyle/>
          <a:p>
            <a:r>
              <a:rPr lang="en-US" b="1" dirty="0"/>
              <a:t>p[n] </a:t>
            </a:r>
            <a:r>
              <a:rPr lang="en-US" dirty="0"/>
              <a:t>means "access the </a:t>
            </a:r>
            <a:r>
              <a:rPr lang="en-US" b="1" i="1" dirty="0"/>
              <a:t>n</a:t>
            </a:r>
            <a:r>
              <a:rPr lang="en-US" dirty="0"/>
              <a:t>th item pointed to </a:t>
            </a:r>
            <a:r>
              <a:rPr lang="en-US" dirty="0">
                <a:solidFill>
                  <a:srgbClr val="FF0000"/>
                </a:solidFill>
              </a:rPr>
              <a:t>by the pointer </a:t>
            </a:r>
            <a:r>
              <a:rPr lang="en-US" b="1" dirty="0">
                <a:solidFill>
                  <a:srgbClr val="FF0000"/>
                </a:solidFill>
              </a:rPr>
              <a:t>p</a:t>
            </a:r>
            <a:r>
              <a:rPr lang="en-US" dirty="0"/>
              <a:t>."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104B4F3-514B-A042-BE0D-CE765E065E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CS449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BE5B00B-B67B-664C-AE82-FAF5045F57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66C51A5-C599-244E-A439-A3705F778CE2}"/>
              </a:ext>
            </a:extLst>
          </p:cNvPr>
          <p:cNvSpPr txBox="1"/>
          <p:nvPr/>
        </p:nvSpPr>
        <p:spPr>
          <a:xfrm>
            <a:off x="5046933" y="1112449"/>
            <a:ext cx="43794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indent="-98011" algn="r" defTabSz="822960"/>
            <a:r>
              <a:rPr lang="en-US" sz="3600" b="1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</a:t>
            </a:r>
            <a:endParaRPr lang="en-US" sz="2800" dirty="0">
              <a:solidFill>
                <a:srgbClr val="000000"/>
              </a:solidFill>
            </a:endParaRP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AC0DB67B-46B1-0A46-B0C6-74E77F4DCA7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1146449"/>
              </p:ext>
            </p:extLst>
          </p:nvPr>
        </p:nvGraphicFramePr>
        <p:xfrm>
          <a:off x="5474048" y="2469621"/>
          <a:ext cx="3505200" cy="822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6300">
                  <a:extLst>
                    <a:ext uri="{9D8B030D-6E8A-4147-A177-3AD203B41FA5}">
                      <a16:colId xmlns:a16="http://schemas.microsoft.com/office/drawing/2014/main" val="1789307401"/>
                    </a:ext>
                  </a:extLst>
                </a:gridCol>
                <a:gridCol w="876300">
                  <a:extLst>
                    <a:ext uri="{9D8B030D-6E8A-4147-A177-3AD203B41FA5}">
                      <a16:colId xmlns:a16="http://schemas.microsoft.com/office/drawing/2014/main" val="2497500594"/>
                    </a:ext>
                  </a:extLst>
                </a:gridCol>
                <a:gridCol w="876300">
                  <a:extLst>
                    <a:ext uri="{9D8B030D-6E8A-4147-A177-3AD203B41FA5}">
                      <a16:colId xmlns:a16="http://schemas.microsoft.com/office/drawing/2014/main" val="3681146677"/>
                    </a:ext>
                  </a:extLst>
                </a:gridCol>
                <a:gridCol w="876300">
                  <a:extLst>
                    <a:ext uri="{9D8B030D-6E8A-4147-A177-3AD203B41FA5}">
                      <a16:colId xmlns:a16="http://schemas.microsoft.com/office/drawing/2014/main" val="3292939854"/>
                    </a:ext>
                  </a:extLst>
                </a:gridCol>
              </a:tblGrid>
              <a:tr h="382462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'h'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'i'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'!'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'\0'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02828138"/>
                  </a:ext>
                </a:extLst>
              </a:tr>
              <a:tr h="310218">
                <a:tc>
                  <a:txBody>
                    <a:bodyPr/>
                    <a:lstStyle/>
                    <a:p>
                      <a:pPr algn="ctr"/>
                      <a:r>
                        <a:rPr lang="en-US" sz="1800" b="0" i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5070470"/>
                  </a:ext>
                </a:extLst>
              </a:tr>
            </a:tbl>
          </a:graphicData>
        </a:graphic>
      </p:graphicFrame>
      <p:grpSp>
        <p:nvGrpSpPr>
          <p:cNvPr id="11" name="Group 10">
            <a:extLst>
              <a:ext uri="{FF2B5EF4-FFF2-40B4-BE49-F238E27FC236}">
                <a16:creationId xmlns:a16="http://schemas.microsoft.com/office/drawing/2014/main" id="{1972CE6E-EC66-5A46-8A6A-DB9109710010}"/>
              </a:ext>
            </a:extLst>
          </p:cNvPr>
          <p:cNvGrpSpPr/>
          <p:nvPr/>
        </p:nvGrpSpPr>
        <p:grpSpPr>
          <a:xfrm>
            <a:off x="5474049" y="1110734"/>
            <a:ext cx="2286000" cy="1770366"/>
            <a:chOff x="5156897" y="2420667"/>
            <a:chExt cx="2286000" cy="1770366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B311426A-DC09-B84B-A862-7024C15E50FB}"/>
                </a:ext>
              </a:extLst>
            </p:cNvPr>
            <p:cNvSpPr/>
            <p:nvPr/>
          </p:nvSpPr>
          <p:spPr>
            <a:xfrm>
              <a:off x="5156897" y="2420667"/>
              <a:ext cx="2286000" cy="64633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i="1" dirty="0">
                  <a:latin typeface="Consolas" panose="020B0609020204030204" pitchFamily="49" charset="0"/>
                  <a:cs typeface="Consolas" panose="020B0609020204030204" pitchFamily="49" charset="0"/>
                </a:rPr>
                <a:t>address of string literal</a:t>
              </a:r>
            </a:p>
          </p:txBody>
        </p:sp>
        <p:cxnSp>
          <p:nvCxnSpPr>
            <p:cNvPr id="13" name="Curved Connector 12">
              <a:extLst>
                <a:ext uri="{FF2B5EF4-FFF2-40B4-BE49-F238E27FC236}">
                  <a16:creationId xmlns:a16="http://schemas.microsoft.com/office/drawing/2014/main" id="{851E5ACC-001F-A246-BB27-A587F0D9E9D2}"/>
                </a:ext>
              </a:extLst>
            </p:cNvPr>
            <p:cNvCxnSpPr>
              <a:cxnSpLocks/>
              <a:endCxn id="10" idx="1"/>
            </p:cNvCxnSpPr>
            <p:nvPr/>
          </p:nvCxnSpPr>
          <p:spPr>
            <a:xfrm rot="5400000">
              <a:off x="5125931" y="3105616"/>
              <a:ext cx="1116383" cy="1054452"/>
            </a:xfrm>
            <a:prstGeom prst="curvedConnector4">
              <a:avLst>
                <a:gd name="adj1" fmla="val 31571"/>
                <a:gd name="adj2" fmla="val 121680"/>
              </a:avLst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TextBox 13">
            <a:extLst>
              <a:ext uri="{FF2B5EF4-FFF2-40B4-BE49-F238E27FC236}">
                <a16:creationId xmlns:a16="http://schemas.microsoft.com/office/drawing/2014/main" id="{34CCF73F-13B5-C94B-A79D-92B123D28BCF}"/>
              </a:ext>
            </a:extLst>
          </p:cNvPr>
          <p:cNvSpPr txBox="1"/>
          <p:nvPr/>
        </p:nvSpPr>
        <p:spPr>
          <a:xfrm>
            <a:off x="411143" y="1003955"/>
            <a:ext cx="423705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indent="-98011" defTabSz="822960"/>
            <a:r>
              <a:rPr lang="en-US" sz="3600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char</a:t>
            </a:r>
            <a:r>
              <a:rPr lang="en-US" sz="3600" b="1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* s = </a:t>
            </a:r>
            <a:r>
              <a:rPr lang="en-US" sz="3600" b="1" dirty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"hi!"</a:t>
            </a:r>
            <a:r>
              <a:rPr lang="en-US" sz="3600" b="1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indent="-98011" defTabSz="822960"/>
            <a:r>
              <a:rPr lang="en-US" sz="3600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char</a:t>
            </a:r>
            <a:r>
              <a:rPr lang="en-US" sz="3600" b="1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c = s[</a:t>
            </a:r>
            <a:r>
              <a:rPr lang="en-US" sz="3600" b="1" dirty="0">
                <a:solidFill>
                  <a:schemeClr val="accent3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2</a:t>
            </a:r>
            <a:r>
              <a:rPr lang="en-US" sz="3600" b="1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];</a:t>
            </a:r>
            <a:endParaRPr lang="en-US" sz="2800" dirty="0">
              <a:solidFill>
                <a:srgbClr val="000000"/>
              </a:solidFill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69C4F4F-E8D7-9949-BB02-270E2EF67E81}"/>
              </a:ext>
            </a:extLst>
          </p:cNvPr>
          <p:cNvSpPr txBox="1"/>
          <p:nvPr/>
        </p:nvSpPr>
        <p:spPr>
          <a:xfrm>
            <a:off x="717724" y="2254177"/>
            <a:ext cx="28956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now </a:t>
            </a:r>
            <a:r>
              <a:rPr lang="en-US" sz="2200" b="1" dirty="0"/>
              <a:t>c</a:t>
            </a:r>
            <a:r>
              <a:rPr lang="en-US" sz="2200" dirty="0"/>
              <a:t> contains </a:t>
            </a:r>
            <a:r>
              <a:rPr lang="en-US" sz="2200" b="1" dirty="0">
                <a:latin typeface="Consolas" panose="020B0609020204030204" pitchFamily="49" charset="0"/>
                <a:cs typeface="Consolas" panose="020B0609020204030204" pitchFamily="49" charset="0"/>
              </a:rPr>
              <a:t>'!'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ABFAF4CA-9DF8-9E4C-8E9C-3CFEE92724DC}"/>
              </a:ext>
            </a:extLst>
          </p:cNvPr>
          <p:cNvSpPr txBox="1"/>
          <p:nvPr/>
        </p:nvSpPr>
        <p:spPr>
          <a:xfrm>
            <a:off x="533401" y="3105199"/>
            <a:ext cx="326424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it's all falling into place.</a:t>
            </a:r>
            <a:endParaRPr lang="en-US" sz="2200" b="1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BB148179-7F03-394F-81B7-3950F5EB2850}"/>
              </a:ext>
            </a:extLst>
          </p:cNvPr>
          <p:cNvSpPr txBox="1"/>
          <p:nvPr/>
        </p:nvSpPr>
        <p:spPr>
          <a:xfrm>
            <a:off x="990600" y="4814659"/>
            <a:ext cx="36576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/>
              <a:t>"arrays </a:t>
            </a:r>
            <a:r>
              <a:rPr lang="en-US" sz="2200" i="1" dirty="0"/>
              <a:t>aren't real…</a:t>
            </a:r>
            <a:r>
              <a:rPr lang="en-US" sz="2200" dirty="0"/>
              <a:t>"</a:t>
            </a:r>
            <a:endParaRPr lang="en-US" sz="2200" b="1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A07AFCFE-0401-E046-8C18-033DA09BF7C9}"/>
              </a:ext>
            </a:extLst>
          </p:cNvPr>
          <p:cNvSpPr txBox="1"/>
          <p:nvPr/>
        </p:nvSpPr>
        <p:spPr>
          <a:xfrm>
            <a:off x="990600" y="3551506"/>
            <a:ext cx="769620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/>
              <a:t>"when passed to functions, </a:t>
            </a:r>
            <a:r>
              <a:rPr lang="en-US" sz="2200" i="1" dirty="0"/>
              <a:t>arrays become pointers…</a:t>
            </a:r>
            <a:r>
              <a:rPr lang="en-US" sz="2200" dirty="0"/>
              <a:t>"</a:t>
            </a:r>
            <a:endParaRPr lang="en-US" sz="2200" b="1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37F40030-740B-A64B-AE1D-3E446FD95278}"/>
              </a:ext>
            </a:extLst>
          </p:cNvPr>
          <p:cNvSpPr txBox="1"/>
          <p:nvPr/>
        </p:nvSpPr>
        <p:spPr>
          <a:xfrm>
            <a:off x="990600" y="3972557"/>
            <a:ext cx="769620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/>
              <a:t>"arrays </a:t>
            </a:r>
            <a:r>
              <a:rPr lang="en-US" sz="2200" i="1" dirty="0"/>
              <a:t>don't know how long they are…</a:t>
            </a:r>
            <a:r>
              <a:rPr lang="en-US" sz="2200" dirty="0"/>
              <a:t>"</a:t>
            </a:r>
            <a:endParaRPr lang="en-US" sz="2200" b="1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9ED61CA0-0880-0949-8120-B2B54586C230}"/>
              </a:ext>
            </a:extLst>
          </p:cNvPr>
          <p:cNvSpPr txBox="1"/>
          <p:nvPr/>
        </p:nvSpPr>
        <p:spPr>
          <a:xfrm>
            <a:off x="990600" y="4393608"/>
            <a:ext cx="769620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/>
              <a:t>"pointers can point to </a:t>
            </a:r>
            <a:r>
              <a:rPr lang="en-US" sz="2200" i="1" dirty="0"/>
              <a:t>one</a:t>
            </a:r>
            <a:r>
              <a:rPr lang="en-US" sz="2200" dirty="0"/>
              <a:t> </a:t>
            </a:r>
            <a:r>
              <a:rPr lang="en-US" sz="2200" i="1" dirty="0"/>
              <a:t>or more values…</a:t>
            </a:r>
            <a:r>
              <a:rPr lang="en-US" sz="2200" dirty="0"/>
              <a:t>"</a:t>
            </a:r>
            <a:endParaRPr lang="en-US" sz="2200" b="1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391064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4" grpId="0"/>
      <p:bldP spid="18" grpId="0"/>
      <p:bldP spid="25" grpId="0"/>
      <p:bldP spid="26" grpId="0"/>
      <p:bldP spid="27" grpId="0"/>
      <p:bldP spid="28" grpId="0"/>
      <p:bldP spid="29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9A73DB-6A6F-5547-9470-E38B3514FF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Something weird.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806D39-A803-0D47-AD6B-10549C8744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495301"/>
            <a:ext cx="8991600" cy="533399"/>
          </a:xfrm>
        </p:spPr>
        <p:txBody>
          <a:bodyPr/>
          <a:lstStyle/>
          <a:p>
            <a:r>
              <a:rPr lang="en-US" dirty="0"/>
              <a:t>guess what? you can write this, too.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104B4F3-514B-A042-BE0D-CE765E065E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CS449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BE5B00B-B67B-664C-AE82-FAF5045F57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66C51A5-C599-244E-A439-A3705F778CE2}"/>
              </a:ext>
            </a:extLst>
          </p:cNvPr>
          <p:cNvSpPr txBox="1"/>
          <p:nvPr/>
        </p:nvSpPr>
        <p:spPr>
          <a:xfrm>
            <a:off x="5046933" y="1112449"/>
            <a:ext cx="43794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indent="-98011" algn="r" defTabSz="822960"/>
            <a:r>
              <a:rPr lang="en-US" sz="3600" b="1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</a:t>
            </a:r>
            <a:endParaRPr lang="en-US" sz="2800" dirty="0">
              <a:solidFill>
                <a:srgbClr val="000000"/>
              </a:solidFill>
            </a:endParaRP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AC0DB67B-46B1-0A46-B0C6-74E77F4DCA78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5474048" y="2469621"/>
          <a:ext cx="3505200" cy="822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6300">
                  <a:extLst>
                    <a:ext uri="{9D8B030D-6E8A-4147-A177-3AD203B41FA5}">
                      <a16:colId xmlns:a16="http://schemas.microsoft.com/office/drawing/2014/main" val="1789307401"/>
                    </a:ext>
                  </a:extLst>
                </a:gridCol>
                <a:gridCol w="876300">
                  <a:extLst>
                    <a:ext uri="{9D8B030D-6E8A-4147-A177-3AD203B41FA5}">
                      <a16:colId xmlns:a16="http://schemas.microsoft.com/office/drawing/2014/main" val="2497500594"/>
                    </a:ext>
                  </a:extLst>
                </a:gridCol>
                <a:gridCol w="876300">
                  <a:extLst>
                    <a:ext uri="{9D8B030D-6E8A-4147-A177-3AD203B41FA5}">
                      <a16:colId xmlns:a16="http://schemas.microsoft.com/office/drawing/2014/main" val="3681146677"/>
                    </a:ext>
                  </a:extLst>
                </a:gridCol>
                <a:gridCol w="876300">
                  <a:extLst>
                    <a:ext uri="{9D8B030D-6E8A-4147-A177-3AD203B41FA5}">
                      <a16:colId xmlns:a16="http://schemas.microsoft.com/office/drawing/2014/main" val="3292939854"/>
                    </a:ext>
                  </a:extLst>
                </a:gridCol>
              </a:tblGrid>
              <a:tr h="382462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'h'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'i'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'!'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'\0'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02828138"/>
                  </a:ext>
                </a:extLst>
              </a:tr>
              <a:tr h="310218">
                <a:tc>
                  <a:txBody>
                    <a:bodyPr/>
                    <a:lstStyle/>
                    <a:p>
                      <a:pPr algn="ctr"/>
                      <a:r>
                        <a:rPr lang="en-US" sz="1800" b="0" i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5070470"/>
                  </a:ext>
                </a:extLst>
              </a:tr>
            </a:tbl>
          </a:graphicData>
        </a:graphic>
      </p:graphicFrame>
      <p:grpSp>
        <p:nvGrpSpPr>
          <p:cNvPr id="11" name="Group 10">
            <a:extLst>
              <a:ext uri="{FF2B5EF4-FFF2-40B4-BE49-F238E27FC236}">
                <a16:creationId xmlns:a16="http://schemas.microsoft.com/office/drawing/2014/main" id="{1972CE6E-EC66-5A46-8A6A-DB9109710010}"/>
              </a:ext>
            </a:extLst>
          </p:cNvPr>
          <p:cNvGrpSpPr/>
          <p:nvPr/>
        </p:nvGrpSpPr>
        <p:grpSpPr>
          <a:xfrm>
            <a:off x="5474048" y="1110734"/>
            <a:ext cx="2286001" cy="1770368"/>
            <a:chOff x="5156896" y="2420667"/>
            <a:chExt cx="2286001" cy="1770368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B311426A-DC09-B84B-A862-7024C15E50FB}"/>
                </a:ext>
              </a:extLst>
            </p:cNvPr>
            <p:cNvSpPr/>
            <p:nvPr/>
          </p:nvSpPr>
          <p:spPr>
            <a:xfrm>
              <a:off x="5156897" y="2420667"/>
              <a:ext cx="2286000" cy="64633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i="1" dirty="0">
                  <a:latin typeface="Consolas" panose="020B0609020204030204" pitchFamily="49" charset="0"/>
                  <a:cs typeface="Consolas" panose="020B0609020204030204" pitchFamily="49" charset="0"/>
                </a:rPr>
                <a:t>address of string literal</a:t>
              </a:r>
            </a:p>
          </p:txBody>
        </p:sp>
        <p:cxnSp>
          <p:nvCxnSpPr>
            <p:cNvPr id="13" name="Curved Connector 12">
              <a:extLst>
                <a:ext uri="{FF2B5EF4-FFF2-40B4-BE49-F238E27FC236}">
                  <a16:creationId xmlns:a16="http://schemas.microsoft.com/office/drawing/2014/main" id="{851E5ACC-001F-A246-BB27-A587F0D9E9D2}"/>
                </a:ext>
              </a:extLst>
            </p:cNvPr>
            <p:cNvCxnSpPr>
              <a:cxnSpLocks/>
              <a:endCxn id="10" idx="1"/>
            </p:cNvCxnSpPr>
            <p:nvPr/>
          </p:nvCxnSpPr>
          <p:spPr>
            <a:xfrm rot="5400000">
              <a:off x="5125930" y="3105617"/>
              <a:ext cx="1116384" cy="1054451"/>
            </a:xfrm>
            <a:prstGeom prst="curvedConnector4">
              <a:avLst>
                <a:gd name="adj1" fmla="val 31571"/>
                <a:gd name="adj2" fmla="val 121680"/>
              </a:avLst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TextBox 13">
            <a:extLst>
              <a:ext uri="{FF2B5EF4-FFF2-40B4-BE49-F238E27FC236}">
                <a16:creationId xmlns:a16="http://schemas.microsoft.com/office/drawing/2014/main" id="{34CCF73F-13B5-C94B-A79D-92B123D28BCF}"/>
              </a:ext>
            </a:extLst>
          </p:cNvPr>
          <p:cNvSpPr txBox="1"/>
          <p:nvPr/>
        </p:nvSpPr>
        <p:spPr>
          <a:xfrm>
            <a:off x="411143" y="1003955"/>
            <a:ext cx="423705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indent="-98011" defTabSz="822960"/>
            <a:r>
              <a:rPr lang="en-US" sz="3600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char</a:t>
            </a:r>
            <a:r>
              <a:rPr lang="en-US" sz="3600" b="1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* s = </a:t>
            </a:r>
            <a:r>
              <a:rPr lang="en-US" sz="3600" b="1" dirty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"hi!"</a:t>
            </a:r>
            <a:r>
              <a:rPr lang="en-US" sz="3600" b="1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indent="-98011" defTabSz="822960"/>
            <a:r>
              <a:rPr lang="en-US" sz="3600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char</a:t>
            </a:r>
            <a:r>
              <a:rPr lang="en-US" sz="3600" b="1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c = </a:t>
            </a:r>
            <a:r>
              <a:rPr lang="en-US" sz="3600" b="1" dirty="0">
                <a:solidFill>
                  <a:schemeClr val="accent3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2</a:t>
            </a:r>
            <a:r>
              <a:rPr lang="en-US" sz="3600" b="1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[s];</a:t>
            </a:r>
            <a:endParaRPr lang="en-US" sz="2800" dirty="0">
              <a:solidFill>
                <a:srgbClr val="000000"/>
              </a:solidFill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69C4F4F-E8D7-9949-BB02-270E2EF67E81}"/>
              </a:ext>
            </a:extLst>
          </p:cNvPr>
          <p:cNvSpPr txBox="1"/>
          <p:nvPr/>
        </p:nvSpPr>
        <p:spPr>
          <a:xfrm>
            <a:off x="717724" y="2254177"/>
            <a:ext cx="28956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now </a:t>
            </a:r>
            <a:r>
              <a:rPr lang="en-US" sz="2200" b="1" dirty="0"/>
              <a:t>c</a:t>
            </a:r>
            <a:r>
              <a:rPr lang="en-US" sz="2200" dirty="0"/>
              <a:t> contains </a:t>
            </a:r>
            <a:r>
              <a:rPr lang="en-US" sz="2200" b="1" dirty="0">
                <a:latin typeface="Consolas" panose="020B0609020204030204" pitchFamily="49" charset="0"/>
                <a:cs typeface="Consolas" panose="020B0609020204030204" pitchFamily="49" charset="0"/>
              </a:rPr>
              <a:t>'!'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66F3CF38-101C-4A46-A85A-AFE02A2A03C2}"/>
              </a:ext>
            </a:extLst>
          </p:cNvPr>
          <p:cNvSpPr txBox="1"/>
          <p:nvPr/>
        </p:nvSpPr>
        <p:spPr>
          <a:xfrm>
            <a:off x="897466" y="3720268"/>
            <a:ext cx="75014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i="1" dirty="0"/>
              <a:t>wait </a:t>
            </a:r>
            <a:r>
              <a:rPr lang="en-US" sz="3600" i="1" dirty="0" err="1"/>
              <a:t>whaaaaaaaaaaaaaaaaaaaaat</a:t>
            </a:r>
            <a:endParaRPr lang="en-US" sz="3600" b="1" i="1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290555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4" grpId="0"/>
      <p:bldP spid="18" grpId="0"/>
      <p:bldP spid="22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A92BAB-7178-D341-98D8-823A5B9B626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Pointer Arithmetic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FE43786-9019-0944-901C-A7B7AA70CA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CS449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0829173-172F-B743-821C-2E6B6560CB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18559"/>
      </p:ext>
    </p:extLst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5E8F54-7A49-5247-942A-1015E0FC9A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the brackets </a:t>
            </a:r>
            <a:r>
              <a:rPr lang="en-US" i="1" dirty="0"/>
              <a:t>really</a:t>
            </a:r>
            <a:r>
              <a:rPr lang="en-US" dirty="0"/>
              <a:t> do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2D0CE4-3D14-714E-B123-5A27DE890E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495301"/>
            <a:ext cx="8991600" cy="533399"/>
          </a:xfrm>
        </p:spPr>
        <p:txBody>
          <a:bodyPr/>
          <a:lstStyle/>
          <a:p>
            <a:r>
              <a:rPr lang="en-US" b="1" dirty="0"/>
              <a:t>p[n] </a:t>
            </a:r>
            <a:r>
              <a:rPr lang="en-US" dirty="0"/>
              <a:t>in C </a:t>
            </a:r>
            <a:r>
              <a:rPr lang="en-US" i="1" dirty="0"/>
              <a:t>really </a:t>
            </a:r>
            <a:r>
              <a:rPr lang="en-US" dirty="0"/>
              <a:t>means </a:t>
            </a:r>
            <a:r>
              <a:rPr lang="en-US" dirty="0">
                <a:solidFill>
                  <a:srgbClr val="FF0000"/>
                </a:solidFill>
              </a:rPr>
              <a:t>"the value at address </a:t>
            </a:r>
            <a:r>
              <a:rPr lang="en-US" b="1" dirty="0">
                <a:solidFill>
                  <a:srgbClr val="FF0000"/>
                </a:solidFill>
              </a:rPr>
              <a:t>p + n</a:t>
            </a:r>
            <a:r>
              <a:rPr lang="en-US" dirty="0">
                <a:solidFill>
                  <a:srgbClr val="FF0000"/>
                </a:solidFill>
              </a:rPr>
              <a:t>"</a:t>
            </a:r>
            <a:endParaRPr lang="en-US" i="1" dirty="0">
              <a:solidFill>
                <a:srgbClr val="FF0000"/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955E08F-4358-9E48-A674-8FE50585AE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CS449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38D8F44-9B64-B941-9906-FA4E5BA24A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E4199B4-35D9-DC4D-BD4E-949923E7E6A4}"/>
              </a:ext>
            </a:extLst>
          </p:cNvPr>
          <p:cNvSpPr txBox="1"/>
          <p:nvPr/>
        </p:nvSpPr>
        <p:spPr>
          <a:xfrm>
            <a:off x="1683111" y="1003955"/>
            <a:ext cx="2717411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indent="-98011" defTabSz="822960"/>
            <a:r>
              <a:rPr lang="en-US" sz="3600" b="1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s[</a:t>
            </a:r>
            <a:r>
              <a:rPr lang="en-US" sz="3600" b="1" dirty="0">
                <a:solidFill>
                  <a:schemeClr val="accent3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2</a:t>
            </a:r>
            <a:r>
              <a:rPr lang="en-US" sz="3600" b="1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]</a:t>
            </a:r>
          </a:p>
          <a:p>
            <a:pPr indent="-98011" defTabSz="822960"/>
            <a:r>
              <a:rPr lang="en-US" sz="3600" b="1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= *(s + </a:t>
            </a:r>
            <a:r>
              <a:rPr lang="en-US" sz="3600" b="1" dirty="0">
                <a:solidFill>
                  <a:schemeClr val="accent3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2</a:t>
            </a:r>
            <a:r>
              <a:rPr lang="en-US" sz="3600" b="1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pPr indent="-98011" defTabSz="822960"/>
            <a:r>
              <a:rPr lang="en-US" sz="3600" b="1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= *(</a:t>
            </a:r>
            <a:r>
              <a:rPr lang="en-US" sz="3600" b="1" dirty="0">
                <a:solidFill>
                  <a:schemeClr val="accent3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2</a:t>
            </a:r>
            <a:r>
              <a:rPr lang="en-US" sz="3600" b="1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+ s)</a:t>
            </a:r>
          </a:p>
          <a:p>
            <a:pPr indent="-98011" defTabSz="822960"/>
            <a:r>
              <a:rPr lang="en-US" sz="3600" b="1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= </a:t>
            </a:r>
            <a:r>
              <a:rPr lang="en-US" sz="3600" b="1" dirty="0">
                <a:solidFill>
                  <a:schemeClr val="accent3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2</a:t>
            </a:r>
            <a:r>
              <a:rPr lang="en-US" sz="3600" b="1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[s]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660287CD-F55E-AF47-98C1-463CA8CA6B3E}"/>
              </a:ext>
            </a:extLst>
          </p:cNvPr>
          <p:cNvGrpSpPr/>
          <p:nvPr/>
        </p:nvGrpSpPr>
        <p:grpSpPr>
          <a:xfrm>
            <a:off x="4319968" y="1181100"/>
            <a:ext cx="3147632" cy="969576"/>
            <a:chOff x="3137195" y="1044793"/>
            <a:chExt cx="3147632" cy="969576"/>
          </a:xfrm>
        </p:grpSpPr>
        <p:sp>
          <p:nvSpPr>
            <p:cNvPr id="7" name="Right Brace 6">
              <a:extLst>
                <a:ext uri="{FF2B5EF4-FFF2-40B4-BE49-F238E27FC236}">
                  <a16:creationId xmlns:a16="http://schemas.microsoft.com/office/drawing/2014/main" id="{BD118AE3-9AD5-3148-968C-C651ECEAFC5E}"/>
                </a:ext>
              </a:extLst>
            </p:cNvPr>
            <p:cNvSpPr/>
            <p:nvPr/>
          </p:nvSpPr>
          <p:spPr>
            <a:xfrm>
              <a:off x="3137195" y="1044793"/>
              <a:ext cx="381000" cy="969576"/>
            </a:xfrm>
            <a:prstGeom prst="rightBrace">
              <a:avLst>
                <a:gd name="adj1" fmla="val 33075"/>
                <a:gd name="adj2" fmla="val 50000"/>
              </a:avLst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C397EA42-2343-794C-BE72-9488CF9BF351}"/>
                </a:ext>
              </a:extLst>
            </p:cNvPr>
            <p:cNvSpPr txBox="1"/>
            <p:nvPr/>
          </p:nvSpPr>
          <p:spPr>
            <a:xfrm>
              <a:off x="3525265" y="1144860"/>
              <a:ext cx="2759562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200" dirty="0"/>
                <a:t>these are </a:t>
              </a:r>
              <a:r>
                <a:rPr lang="en-US" sz="2200" b="1" dirty="0"/>
                <a:t>identical</a:t>
              </a:r>
              <a:r>
                <a:rPr lang="en-US" sz="2200" dirty="0"/>
                <a:t> in meaning.</a:t>
              </a:r>
              <a:endParaRPr lang="en-US" sz="2200" b="1" dirty="0"/>
            </a:p>
          </p:txBody>
        </p:sp>
      </p:grpSp>
      <p:sp>
        <p:nvSpPr>
          <p:cNvPr id="10" name="TextBox 9">
            <a:extLst>
              <a:ext uri="{FF2B5EF4-FFF2-40B4-BE49-F238E27FC236}">
                <a16:creationId xmlns:a16="http://schemas.microsoft.com/office/drawing/2014/main" id="{6204085F-BFE0-5D4E-A404-0EC5A3AF3B59}"/>
              </a:ext>
            </a:extLst>
          </p:cNvPr>
          <p:cNvSpPr txBox="1"/>
          <p:nvPr/>
        </p:nvSpPr>
        <p:spPr>
          <a:xfrm>
            <a:off x="4700968" y="2184848"/>
            <a:ext cx="246618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/>
              <a:t>by commutativity.</a:t>
            </a:r>
            <a:endParaRPr lang="en-US" sz="2200" b="1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1220D40-5A94-F245-8DF3-9E61F7176CD2}"/>
              </a:ext>
            </a:extLst>
          </p:cNvPr>
          <p:cNvSpPr txBox="1"/>
          <p:nvPr/>
        </p:nvSpPr>
        <p:spPr>
          <a:xfrm>
            <a:off x="4700968" y="2775869"/>
            <a:ext cx="246618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/>
              <a:t>same as first step.</a:t>
            </a:r>
            <a:endParaRPr lang="en-US" sz="2200" b="1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D16213C-4BF1-054B-843E-92414AE18449}"/>
              </a:ext>
            </a:extLst>
          </p:cNvPr>
          <p:cNvSpPr txBox="1"/>
          <p:nvPr/>
        </p:nvSpPr>
        <p:spPr>
          <a:xfrm>
            <a:off x="1805963" y="3387162"/>
            <a:ext cx="540900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we call the original pointer the </a:t>
            </a:r>
            <a:r>
              <a:rPr lang="en-US" sz="2200" b="1" dirty="0"/>
              <a:t>base</a:t>
            </a:r>
            <a:r>
              <a:rPr lang="en-US" sz="2200" dirty="0"/>
              <a:t> and the number we're adding to it the </a:t>
            </a:r>
            <a:r>
              <a:rPr lang="en-US" sz="2200" b="1" dirty="0"/>
              <a:t>offset</a:t>
            </a:r>
            <a:r>
              <a:rPr lang="en-US" sz="2200" dirty="0"/>
              <a:t>.</a:t>
            </a:r>
            <a:endParaRPr lang="en-US" sz="2200" b="1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4597B35-9250-2D48-9A9D-14DD8AEF07F3}"/>
              </a:ext>
            </a:extLst>
          </p:cNvPr>
          <p:cNvSpPr txBox="1"/>
          <p:nvPr/>
        </p:nvSpPr>
        <p:spPr>
          <a:xfrm>
            <a:off x="1142999" y="4459043"/>
            <a:ext cx="685800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what does it </a:t>
            </a:r>
            <a:r>
              <a:rPr lang="en-US" sz="2200" i="1" dirty="0"/>
              <a:t>mean </a:t>
            </a:r>
            <a:r>
              <a:rPr lang="en-US" sz="2200" dirty="0"/>
              <a:t>to add a pointer and an integer?</a:t>
            </a:r>
            <a:endParaRPr lang="en-US" sz="2200" b="1" dirty="0"/>
          </a:p>
        </p:txBody>
      </p:sp>
    </p:spTree>
    <p:extLst>
      <p:ext uri="{BB962C8B-B14F-4D97-AF65-F5344CB8AC3E}">
        <p14:creationId xmlns:p14="http://schemas.microsoft.com/office/powerpoint/2010/main" val="257802477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 bldLvl="5"/>
      <p:bldP spid="10" grpId="0"/>
      <p:bldP spid="12" grpId="0"/>
      <p:bldP spid="14" grpId="0"/>
      <p:bldP spid="16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27E238-FBB7-3B44-A8E0-C2682DB8E1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It's all just, like, numbers, man…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747057-6091-2041-92B7-24F9812F99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495301"/>
            <a:ext cx="8991600" cy="838199"/>
          </a:xfrm>
        </p:spPr>
        <p:txBody>
          <a:bodyPr/>
          <a:lstStyle/>
          <a:p>
            <a:r>
              <a:rPr lang="en-US" dirty="0"/>
              <a:t>pointers hold memory addresses. memory addresses are </a:t>
            </a:r>
            <a:r>
              <a:rPr lang="en-US" b="1" dirty="0"/>
              <a:t>integers.</a:t>
            </a:r>
          </a:p>
          <a:p>
            <a:r>
              <a:rPr lang="en-US" dirty="0"/>
              <a:t>it's useful to do </a:t>
            </a:r>
            <a:r>
              <a:rPr lang="en-US" b="1" dirty="0"/>
              <a:t>arithmetic</a:t>
            </a:r>
            <a:r>
              <a:rPr lang="en-US" dirty="0"/>
              <a:t> </a:t>
            </a:r>
            <a:r>
              <a:rPr lang="en-US" i="1" dirty="0"/>
              <a:t>on </a:t>
            </a:r>
            <a:r>
              <a:rPr lang="en-US" b="1" i="1" dirty="0"/>
              <a:t>memory addresses.</a:t>
            </a:r>
            <a:endParaRPr lang="en-US" i="1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E8E7588-8FE3-6F42-BAE5-146A30538D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CS449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3230620-3F2A-4346-BEC6-019343B8AC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952AB47-B75D-3C42-ABD2-A02998EB47D4}"/>
              </a:ext>
            </a:extLst>
          </p:cNvPr>
          <p:cNvSpPr txBox="1"/>
          <p:nvPr/>
        </p:nvSpPr>
        <p:spPr>
          <a:xfrm>
            <a:off x="5046933" y="1487615"/>
            <a:ext cx="43794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indent="-98011" algn="r" defTabSz="822960"/>
            <a:r>
              <a:rPr lang="en-US" sz="3600" b="1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</a:t>
            </a:r>
            <a:endParaRPr lang="en-US" sz="2800" dirty="0">
              <a:solidFill>
                <a:srgbClr val="000000"/>
              </a:solidFill>
            </a:endParaRP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DFAE3047-DD3C-9B4A-BCF5-20396799992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8777238"/>
              </p:ext>
            </p:extLst>
          </p:nvPr>
        </p:nvGraphicFramePr>
        <p:xfrm>
          <a:off x="5474048" y="2844787"/>
          <a:ext cx="3505200" cy="822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6300">
                  <a:extLst>
                    <a:ext uri="{9D8B030D-6E8A-4147-A177-3AD203B41FA5}">
                      <a16:colId xmlns:a16="http://schemas.microsoft.com/office/drawing/2014/main" val="1789307401"/>
                    </a:ext>
                  </a:extLst>
                </a:gridCol>
                <a:gridCol w="876300">
                  <a:extLst>
                    <a:ext uri="{9D8B030D-6E8A-4147-A177-3AD203B41FA5}">
                      <a16:colId xmlns:a16="http://schemas.microsoft.com/office/drawing/2014/main" val="2497500594"/>
                    </a:ext>
                  </a:extLst>
                </a:gridCol>
                <a:gridCol w="876300">
                  <a:extLst>
                    <a:ext uri="{9D8B030D-6E8A-4147-A177-3AD203B41FA5}">
                      <a16:colId xmlns:a16="http://schemas.microsoft.com/office/drawing/2014/main" val="3681146677"/>
                    </a:ext>
                  </a:extLst>
                </a:gridCol>
                <a:gridCol w="876300">
                  <a:extLst>
                    <a:ext uri="{9D8B030D-6E8A-4147-A177-3AD203B41FA5}">
                      <a16:colId xmlns:a16="http://schemas.microsoft.com/office/drawing/2014/main" val="3292939854"/>
                    </a:ext>
                  </a:extLst>
                </a:gridCol>
              </a:tblGrid>
              <a:tr h="382462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'h'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'i'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'!'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'\0'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02828138"/>
                  </a:ext>
                </a:extLst>
              </a:tr>
              <a:tr h="310218">
                <a:tc>
                  <a:txBody>
                    <a:bodyPr/>
                    <a:lstStyle/>
                    <a:p>
                      <a:pPr algn="ctr"/>
                      <a:r>
                        <a:rPr lang="en-US" sz="1800" b="0" i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5070470"/>
                  </a:ext>
                </a:extLst>
              </a:tr>
            </a:tbl>
          </a:graphicData>
        </a:graphic>
      </p:graphicFrame>
      <p:grpSp>
        <p:nvGrpSpPr>
          <p:cNvPr id="8" name="Group 7">
            <a:extLst>
              <a:ext uri="{FF2B5EF4-FFF2-40B4-BE49-F238E27FC236}">
                <a16:creationId xmlns:a16="http://schemas.microsoft.com/office/drawing/2014/main" id="{560063C3-18E5-D048-A6C5-517FF9F61981}"/>
              </a:ext>
            </a:extLst>
          </p:cNvPr>
          <p:cNvGrpSpPr/>
          <p:nvPr/>
        </p:nvGrpSpPr>
        <p:grpSpPr>
          <a:xfrm>
            <a:off x="5484873" y="1483151"/>
            <a:ext cx="698151" cy="1597624"/>
            <a:chOff x="5156897" y="2420667"/>
            <a:chExt cx="698151" cy="1597624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E57BBC67-CFEF-A546-B3D9-4DCC92099F24}"/>
                </a:ext>
              </a:extLst>
            </p:cNvPr>
            <p:cNvSpPr/>
            <p:nvPr/>
          </p:nvSpPr>
          <p:spPr>
            <a:xfrm>
              <a:off x="5156897" y="2420667"/>
              <a:ext cx="698151" cy="64633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1" i="1" dirty="0"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cxnSp>
          <p:nvCxnSpPr>
            <p:cNvPr id="10" name="Curved Connector 9">
              <a:extLst>
                <a:ext uri="{FF2B5EF4-FFF2-40B4-BE49-F238E27FC236}">
                  <a16:creationId xmlns:a16="http://schemas.microsoft.com/office/drawing/2014/main" id="{EEDA2CAA-C4F0-E745-AF3A-F9B902F60025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4769417" y="3281734"/>
              <a:ext cx="1124037" cy="349077"/>
            </a:xfrm>
            <a:prstGeom prst="curvedConnector4">
              <a:avLst>
                <a:gd name="adj1" fmla="val 31696"/>
                <a:gd name="adj2" fmla="val 165487"/>
              </a:avLst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ABB7EACC-4DDE-4449-AD3E-F751EC89F33F}"/>
              </a:ext>
            </a:extLst>
          </p:cNvPr>
          <p:cNvGrpSpPr/>
          <p:nvPr/>
        </p:nvGrpSpPr>
        <p:grpSpPr>
          <a:xfrm>
            <a:off x="6781800" y="1483150"/>
            <a:ext cx="1252382" cy="1361637"/>
            <a:chOff x="6781800" y="1483150"/>
            <a:chExt cx="1252382" cy="1361637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5D9DC668-50F0-9747-9F06-7A246A2CDC1B}"/>
                </a:ext>
              </a:extLst>
            </p:cNvPr>
            <p:cNvSpPr/>
            <p:nvPr/>
          </p:nvSpPr>
          <p:spPr>
            <a:xfrm>
              <a:off x="7336031" y="1483151"/>
              <a:ext cx="698151" cy="64633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1" i="1" dirty="0"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1C5D40B1-F9DF-F942-99C0-852E23E51797}"/>
                </a:ext>
              </a:extLst>
            </p:cNvPr>
            <p:cNvSpPr txBox="1"/>
            <p:nvPr/>
          </p:nvSpPr>
          <p:spPr>
            <a:xfrm>
              <a:off x="6781800" y="1483150"/>
              <a:ext cx="43794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indent="-98011" algn="r" defTabSz="822960"/>
              <a:r>
                <a:rPr lang="en-US" sz="3600" b="1" dirty="0">
                  <a:solidFill>
                    <a:srgbClr val="0000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t</a:t>
              </a:r>
              <a:endParaRPr lang="en-US" sz="2800" dirty="0">
                <a:solidFill>
                  <a:srgbClr val="000000"/>
                </a:solidFill>
              </a:endParaRPr>
            </a:p>
          </p:txBody>
        </p:sp>
        <p:cxnSp>
          <p:nvCxnSpPr>
            <p:cNvPr id="17" name="Straight Arrow Connector 16">
              <a:extLst>
                <a:ext uri="{FF2B5EF4-FFF2-40B4-BE49-F238E27FC236}">
                  <a16:creationId xmlns:a16="http://schemas.microsoft.com/office/drawing/2014/main" id="{A5DDAF94-819D-4946-913B-3CB43C84E6FD}"/>
                </a:ext>
              </a:extLst>
            </p:cNvPr>
            <p:cNvCxnSpPr>
              <a:cxnSpLocks/>
            </p:cNvCxnSpPr>
            <p:nvPr/>
          </p:nvCxnSpPr>
          <p:spPr>
            <a:xfrm>
              <a:off x="7685106" y="1956738"/>
              <a:ext cx="1" cy="888049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" name="TextBox 19">
            <a:extLst>
              <a:ext uri="{FF2B5EF4-FFF2-40B4-BE49-F238E27FC236}">
                <a16:creationId xmlns:a16="http://schemas.microsoft.com/office/drawing/2014/main" id="{C4A98FC3-6A6D-BE43-B537-45C3E2365DAD}"/>
              </a:ext>
            </a:extLst>
          </p:cNvPr>
          <p:cNvSpPr txBox="1"/>
          <p:nvPr/>
        </p:nvSpPr>
        <p:spPr>
          <a:xfrm>
            <a:off x="477236" y="1483150"/>
            <a:ext cx="423705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indent="-98011" defTabSz="822960"/>
            <a:r>
              <a:rPr lang="en-US" sz="3600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char</a:t>
            </a:r>
            <a:r>
              <a:rPr lang="en-US" sz="3600" b="1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* s = </a:t>
            </a:r>
            <a:r>
              <a:rPr lang="en-US" sz="3600" b="1" dirty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"hi!"</a:t>
            </a:r>
            <a:r>
              <a:rPr lang="en-US" sz="3600" b="1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indent="-98011" defTabSz="822960"/>
            <a:r>
              <a:rPr lang="en-US" sz="3600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char</a:t>
            </a:r>
            <a:r>
              <a:rPr lang="en-US" sz="3600" b="1" dirty="0">
                <a:latin typeface="Consolas" panose="020B0609020204030204" pitchFamily="49" charset="0"/>
                <a:cs typeface="Consolas" panose="020B0609020204030204" pitchFamily="49" charset="0"/>
              </a:rPr>
              <a:t>*</a:t>
            </a:r>
            <a:r>
              <a:rPr lang="en-US" sz="3600" b="1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t = s + </a:t>
            </a:r>
            <a:r>
              <a:rPr lang="en-US" sz="3600" b="1" dirty="0">
                <a:solidFill>
                  <a:schemeClr val="accent3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2</a:t>
            </a:r>
            <a:r>
              <a:rPr lang="en-US" sz="3600" b="1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  <a:endParaRPr lang="en-US" sz="2800" dirty="0">
              <a:solidFill>
                <a:srgbClr val="000000"/>
              </a:solidFill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6C3DE530-0E80-1646-91D6-7819E900965C}"/>
              </a:ext>
            </a:extLst>
          </p:cNvPr>
          <p:cNvSpPr txBox="1"/>
          <p:nvPr/>
        </p:nvSpPr>
        <p:spPr>
          <a:xfrm>
            <a:off x="333977" y="2871546"/>
            <a:ext cx="466945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what we've just done is </a:t>
            </a:r>
            <a:r>
              <a:rPr lang="en-US" sz="2200" b="1" dirty="0"/>
              <a:t>calculated a new pointer</a:t>
            </a:r>
            <a:r>
              <a:rPr lang="en-US" sz="2200" dirty="0"/>
              <a:t> based on an old one.</a:t>
            </a:r>
            <a:endParaRPr lang="en-US" sz="2200" b="1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9C283948-4141-3B4C-A112-B0CF9755B231}"/>
              </a:ext>
            </a:extLst>
          </p:cNvPr>
          <p:cNvSpPr txBox="1"/>
          <p:nvPr/>
        </p:nvSpPr>
        <p:spPr>
          <a:xfrm>
            <a:off x="587023" y="3791598"/>
            <a:ext cx="466945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what would this print?</a:t>
            </a:r>
            <a:endParaRPr lang="en-US" sz="2200" b="1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D6F8FD76-B66C-D247-A737-72D4E3080603}"/>
              </a:ext>
            </a:extLst>
          </p:cNvPr>
          <p:cNvSpPr txBox="1"/>
          <p:nvPr/>
        </p:nvSpPr>
        <p:spPr>
          <a:xfrm>
            <a:off x="2206814" y="4247820"/>
            <a:ext cx="499688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indent="-98011" defTabSz="822960"/>
            <a:r>
              <a:rPr lang="en-US" sz="3600" b="1" dirty="0" err="1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printf</a:t>
            </a:r>
            <a:r>
              <a:rPr lang="en-US" sz="3600" b="1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3600" b="1" dirty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"%c\n"</a:t>
            </a:r>
            <a:r>
              <a:rPr lang="en-US" sz="3600" b="1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*t);</a:t>
            </a:r>
          </a:p>
        </p:txBody>
      </p:sp>
    </p:spTree>
    <p:extLst>
      <p:ext uri="{BB962C8B-B14F-4D97-AF65-F5344CB8AC3E}">
        <p14:creationId xmlns:p14="http://schemas.microsoft.com/office/powerpoint/2010/main" val="246033254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20" grpId="0"/>
      <p:bldP spid="21" grpId="0"/>
      <p:bldP spid="22" grpId="0"/>
      <p:bldP spid="23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Full circle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495301"/>
            <a:ext cx="8991600" cy="4801659"/>
          </a:xfrm>
        </p:spPr>
        <p:txBody>
          <a:bodyPr/>
          <a:lstStyle/>
          <a:p>
            <a:pPr lvl="0">
              <a:buNone/>
            </a:pPr>
            <a:r>
              <a:rPr lang="en-US" sz="32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	int </a:t>
            </a:r>
            <a:r>
              <a:rPr lang="en-US" sz="3200" b="1" dirty="0">
                <a:latin typeface="Consolas" pitchFamily="49" charset="0"/>
                <a:cs typeface="Consolas" pitchFamily="49" charset="0"/>
              </a:rPr>
              <a:t>x = </a:t>
            </a:r>
            <a:r>
              <a:rPr lang="en-US" sz="3200" b="1" dirty="0">
                <a:solidFill>
                  <a:srgbClr val="9BBB59">
                    <a:lumMod val="50000"/>
                  </a:srgbClr>
                </a:solidFill>
                <a:latin typeface="Consolas" pitchFamily="49" charset="0"/>
                <a:cs typeface="Consolas" pitchFamily="49" charset="0"/>
              </a:rPr>
              <a:t>5</a:t>
            </a:r>
            <a:r>
              <a:rPr lang="en-US" sz="3200" b="1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;</a:t>
            </a:r>
          </a:p>
          <a:p>
            <a:pPr>
              <a:buNone/>
            </a:pPr>
            <a:r>
              <a:rPr lang="en-US" sz="3200" b="1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	</a:t>
            </a:r>
            <a:r>
              <a:rPr lang="en-US" sz="3200" b="1" dirty="0" err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printf</a:t>
            </a:r>
            <a:r>
              <a:rPr lang="en-US" sz="3200" b="1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(</a:t>
            </a:r>
            <a:r>
              <a:rPr lang="en-US" sz="3200" b="1" dirty="0">
                <a:solidFill>
                  <a:srgbClr val="F79646">
                    <a:lumMod val="75000"/>
                  </a:srgbClr>
                </a:solidFill>
                <a:latin typeface="Consolas" pitchFamily="49" charset="0"/>
                <a:cs typeface="Consolas" pitchFamily="49" charset="0"/>
              </a:rPr>
              <a:t>"The value of x is: "</a:t>
            </a:r>
            <a:r>
              <a:rPr lang="en-US" sz="3200" b="1" dirty="0">
                <a:latin typeface="Consolas" pitchFamily="49" charset="0"/>
                <a:cs typeface="Consolas" pitchFamily="49" charset="0"/>
              </a:rPr>
              <a:t> + x</a:t>
            </a:r>
            <a:r>
              <a:rPr lang="en-US" sz="3200" b="1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);</a:t>
            </a:r>
            <a:endParaRPr lang="en-US" i="1" dirty="0"/>
          </a:p>
          <a:p>
            <a:r>
              <a:rPr lang="en-US" dirty="0"/>
              <a:t>what does this print?</a:t>
            </a:r>
          </a:p>
          <a:p>
            <a:pPr lvl="1"/>
            <a:r>
              <a:rPr lang="en-US" sz="3600" b="1" i="1" dirty="0"/>
              <a:t>W H Y ?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CS449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28</a:t>
            </a:fld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28BDD3D-99B2-314B-AB42-70CF7769320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1800" y="2628900"/>
            <a:ext cx="2197100" cy="2197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658648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203495-E8DB-DC4C-B1ED-8EA7A16EE8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But what about values bigger than a char?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A743DA-E7F6-0F48-8ABB-98D816C3C0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495301"/>
            <a:ext cx="7178859" cy="4801659"/>
          </a:xfrm>
        </p:spPr>
        <p:txBody>
          <a:bodyPr>
            <a:normAutofit/>
          </a:bodyPr>
          <a:lstStyle/>
          <a:p>
            <a:r>
              <a:rPr lang="en-US" dirty="0"/>
              <a:t>let's say we have an array of </a:t>
            </a:r>
            <a:r>
              <a:rPr lang="en-US" dirty="0" err="1"/>
              <a:t>ints</a:t>
            </a:r>
            <a:r>
              <a:rPr lang="en-US" dirty="0"/>
              <a:t>:</a:t>
            </a:r>
          </a:p>
          <a:p>
            <a:pPr marL="258605" lvl="1" indent="0">
              <a:buNone/>
            </a:pPr>
            <a:r>
              <a:rPr lang="en-US" sz="2800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2800" b="1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8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arr</a:t>
            </a:r>
            <a:r>
              <a:rPr lang="en-US" sz="2800" b="1" dirty="0">
                <a:latin typeface="Consolas" panose="020B0609020204030204" pitchFamily="49" charset="0"/>
                <a:cs typeface="Consolas" panose="020B0609020204030204" pitchFamily="49" charset="0"/>
              </a:rPr>
              <a:t>[</a:t>
            </a:r>
            <a:r>
              <a:rPr lang="en-US" sz="2800" b="1" dirty="0">
                <a:solidFill>
                  <a:schemeClr val="accent3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3</a:t>
            </a:r>
            <a:r>
              <a:rPr lang="en-US" sz="2800" b="1" dirty="0">
                <a:latin typeface="Consolas" panose="020B0609020204030204" pitchFamily="49" charset="0"/>
                <a:cs typeface="Consolas" panose="020B0609020204030204" pitchFamily="49" charset="0"/>
              </a:rPr>
              <a:t>] = {</a:t>
            </a:r>
            <a:r>
              <a:rPr lang="en-US" sz="2800" b="1" dirty="0">
                <a:solidFill>
                  <a:schemeClr val="accent3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1</a:t>
            </a:r>
            <a:r>
              <a:rPr lang="en-US" sz="2800" b="1" dirty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sz="2800" b="1" dirty="0">
                <a:solidFill>
                  <a:schemeClr val="accent3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2</a:t>
            </a:r>
            <a:r>
              <a:rPr lang="en-US" sz="2800" b="1" dirty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sz="2800" b="1" dirty="0">
                <a:solidFill>
                  <a:schemeClr val="accent3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3</a:t>
            </a:r>
            <a:r>
              <a:rPr lang="en-US" sz="2800" b="1" dirty="0">
                <a:latin typeface="Consolas" panose="020B0609020204030204" pitchFamily="49" charset="0"/>
                <a:cs typeface="Consolas" panose="020B0609020204030204" pitchFamily="49" charset="0"/>
              </a:rPr>
              <a:t>};</a:t>
            </a:r>
          </a:p>
          <a:p>
            <a:r>
              <a:rPr lang="en-US" dirty="0"/>
              <a:t>let's say </a:t>
            </a:r>
            <a:r>
              <a:rPr lang="en-US" b="1" dirty="0" err="1"/>
              <a:t>arr</a:t>
            </a:r>
            <a:r>
              <a:rPr lang="en-US" dirty="0"/>
              <a:t> points to address 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0xDC00</a:t>
            </a:r>
          </a:p>
          <a:p>
            <a:r>
              <a:rPr lang="en-US" dirty="0"/>
              <a:t>what is </a:t>
            </a:r>
            <a:r>
              <a:rPr lang="en-US" b="1" dirty="0" err="1"/>
              <a:t>sizeof</a:t>
            </a:r>
            <a:r>
              <a:rPr lang="en-US" b="1" dirty="0"/>
              <a:t>(int)</a:t>
            </a:r>
            <a:r>
              <a:rPr lang="en-US" dirty="0"/>
              <a:t>?</a:t>
            </a:r>
          </a:p>
          <a:p>
            <a:r>
              <a:rPr lang="en-US" b="1" dirty="0" err="1">
                <a:latin typeface="Consolas" panose="020B0609020204030204" pitchFamily="49" charset="0"/>
                <a:cs typeface="Consolas" panose="020B0609020204030204" pitchFamily="49" charset="0"/>
              </a:rPr>
              <a:t>arr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[</a:t>
            </a:r>
            <a:r>
              <a:rPr lang="en-US" sz="2400" b="1" dirty="0">
                <a:solidFill>
                  <a:schemeClr val="accent3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1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]</a:t>
            </a:r>
            <a:r>
              <a:rPr lang="en-US" dirty="0"/>
              <a:t> means 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*(</a:t>
            </a:r>
            <a:r>
              <a:rPr lang="en-US" b="1" dirty="0" err="1">
                <a:latin typeface="Consolas" panose="020B0609020204030204" pitchFamily="49" charset="0"/>
                <a:cs typeface="Consolas" panose="020B0609020204030204" pitchFamily="49" charset="0"/>
              </a:rPr>
              <a:t>arr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 + </a:t>
            </a:r>
            <a:r>
              <a:rPr lang="en-US" sz="2000" b="1" dirty="0">
                <a:solidFill>
                  <a:schemeClr val="accent3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1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  <a:r>
              <a:rPr lang="en-US" dirty="0"/>
              <a:t>…</a:t>
            </a:r>
          </a:p>
          <a:p>
            <a:pPr lvl="1"/>
            <a:r>
              <a:rPr lang="en-US" dirty="0"/>
              <a:t>but where is the next value? at 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0xDC01</a:t>
            </a:r>
            <a:r>
              <a:rPr lang="en-US" dirty="0"/>
              <a:t>?</a:t>
            </a:r>
          </a:p>
          <a:p>
            <a:pPr lvl="1"/>
            <a:r>
              <a:rPr lang="en-US" b="1" dirty="0"/>
              <a:t>no. at </a:t>
            </a:r>
            <a:r>
              <a:rPr lang="en-US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0xDC04!</a:t>
            </a:r>
            <a:endParaRPr lang="en-US" b="1" dirty="0"/>
          </a:p>
          <a:p>
            <a:pPr lvl="1"/>
            <a:r>
              <a:rPr lang="en-US" dirty="0"/>
              <a:t>and </a:t>
            </a:r>
            <a:r>
              <a:rPr lang="en-US" b="1" dirty="0" err="1">
                <a:latin typeface="Consolas" panose="020B0609020204030204" pitchFamily="49" charset="0"/>
                <a:cs typeface="Consolas" panose="020B0609020204030204" pitchFamily="49" charset="0"/>
              </a:rPr>
              <a:t>arr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[</a:t>
            </a:r>
            <a:r>
              <a:rPr lang="en-US" sz="2000" b="1" dirty="0">
                <a:solidFill>
                  <a:schemeClr val="accent3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2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]</a:t>
            </a:r>
            <a:r>
              <a:rPr lang="en-US" dirty="0"/>
              <a:t> is at </a:t>
            </a:r>
            <a:r>
              <a:rPr lang="en-US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0xDC08</a:t>
            </a:r>
            <a:r>
              <a:rPr lang="en-US" dirty="0"/>
              <a:t>…</a:t>
            </a:r>
          </a:p>
          <a:p>
            <a:r>
              <a:rPr lang="en-US" dirty="0"/>
              <a:t>when you add an offset to a pointer, the offset is </a:t>
            </a:r>
            <a:r>
              <a:rPr lang="en-US" b="1" dirty="0"/>
              <a:t>multiplied by the size of the item being pointed to </a:t>
            </a:r>
            <a:r>
              <a:rPr lang="en-US" dirty="0"/>
              <a:t>before being added to the base address.</a:t>
            </a:r>
          </a:p>
          <a:p>
            <a:pPr lvl="1"/>
            <a:r>
              <a:rPr lang="en-US" dirty="0"/>
              <a:t>this is called "scaling" and C does it for you automatically. (in </a:t>
            </a:r>
            <a:r>
              <a:rPr lang="en-US" dirty="0" err="1"/>
              <a:t>asm</a:t>
            </a:r>
            <a:r>
              <a:rPr lang="en-US" dirty="0"/>
              <a:t>, you do it manually.)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E80C452-34A6-BB48-8BEB-57B62CA238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CS449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3E453BC-2E5D-664B-9EA3-DB5EC91803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29</a:t>
            </a:fld>
            <a:endParaRPr lang="en-US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DE9C1994-A0BE-DB48-A014-587E4E7AB7C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1086816"/>
              </p:ext>
            </p:extLst>
          </p:nvPr>
        </p:nvGraphicFramePr>
        <p:xfrm>
          <a:off x="7797641" y="571500"/>
          <a:ext cx="1321117" cy="482092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76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91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Addr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Val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effectLst/>
                          <a:latin typeface="Consolas" charset="0"/>
                          <a:ea typeface="Consolas" charset="0"/>
                          <a:cs typeface="Consolas" charset="0"/>
                        </a:rPr>
                        <a:t>DC0B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effectLst/>
                          <a:latin typeface="Consolas" charset="0"/>
                          <a:ea typeface="Consolas" charset="0"/>
                          <a:cs typeface="Consolas" charset="0"/>
                        </a:rPr>
                        <a:t>00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effectLst/>
                          <a:latin typeface="Consolas" charset="0"/>
                          <a:ea typeface="Consolas" charset="0"/>
                          <a:cs typeface="Consolas" charset="0"/>
                        </a:rPr>
                        <a:t>DC0A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effectLst/>
                          <a:latin typeface="Consolas" charset="0"/>
                          <a:ea typeface="Consolas" charset="0"/>
                          <a:cs typeface="Consolas" charset="0"/>
                        </a:rPr>
                        <a:t>00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effectLst/>
                          <a:latin typeface="Consolas" charset="0"/>
                          <a:ea typeface="Consolas" charset="0"/>
                          <a:cs typeface="Consolas" charset="0"/>
                        </a:rPr>
                        <a:t>DC09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effectLst/>
                          <a:latin typeface="Consolas" charset="0"/>
                          <a:ea typeface="Consolas" charset="0"/>
                          <a:cs typeface="Consolas" charset="0"/>
                        </a:rPr>
                        <a:t>00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effectLst/>
                          <a:latin typeface="Consolas" charset="0"/>
                          <a:ea typeface="Consolas" charset="0"/>
                          <a:cs typeface="Consolas" charset="0"/>
                        </a:rPr>
                        <a:t>DC08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effectLst/>
                          <a:latin typeface="Consolas" charset="0"/>
                          <a:ea typeface="Consolas" charset="0"/>
                          <a:cs typeface="Consolas" charset="0"/>
                        </a:rPr>
                        <a:t>03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effectLst/>
                          <a:latin typeface="Consolas" charset="0"/>
                          <a:ea typeface="Consolas" charset="0"/>
                          <a:cs typeface="Consolas" charset="0"/>
                        </a:rPr>
                        <a:t>DC07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effectLst/>
                          <a:latin typeface="Consolas" charset="0"/>
                          <a:ea typeface="Consolas" charset="0"/>
                          <a:cs typeface="Consolas" charset="0"/>
                        </a:rPr>
                        <a:t>00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effectLst/>
                          <a:latin typeface="Consolas" charset="0"/>
                          <a:ea typeface="Consolas" charset="0"/>
                          <a:cs typeface="Consolas" charset="0"/>
                        </a:rPr>
                        <a:t>DC06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effectLst/>
                          <a:latin typeface="Consolas" charset="0"/>
                          <a:ea typeface="Consolas" charset="0"/>
                          <a:cs typeface="Consolas" charset="0"/>
                        </a:rPr>
                        <a:t>00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effectLst/>
                          <a:latin typeface="Consolas" charset="0"/>
                          <a:ea typeface="Consolas" charset="0"/>
                          <a:cs typeface="Consolas" charset="0"/>
                        </a:rPr>
                        <a:t>DC05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effectLst/>
                          <a:latin typeface="Consolas" charset="0"/>
                          <a:ea typeface="Consolas" charset="0"/>
                          <a:cs typeface="Consolas" charset="0"/>
                        </a:rPr>
                        <a:t>00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effectLst/>
                          <a:latin typeface="Consolas" charset="0"/>
                          <a:ea typeface="Consolas" charset="0"/>
                          <a:cs typeface="Consolas" charset="0"/>
                        </a:rPr>
                        <a:t>DC04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effectLst/>
                          <a:latin typeface="Consolas" charset="0"/>
                          <a:ea typeface="Consolas" charset="0"/>
                          <a:cs typeface="Consolas" charset="0"/>
                        </a:rPr>
                        <a:t>02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effectLst/>
                          <a:latin typeface="Consolas" charset="0"/>
                          <a:ea typeface="Consolas" charset="0"/>
                          <a:cs typeface="Consolas" charset="0"/>
                        </a:rPr>
                        <a:t>DC03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effectLst/>
                          <a:latin typeface="Consolas" charset="0"/>
                          <a:ea typeface="Consolas" charset="0"/>
                          <a:cs typeface="Consolas" charset="0"/>
                        </a:rPr>
                        <a:t>00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effectLst/>
                          <a:latin typeface="Consolas" charset="0"/>
                          <a:ea typeface="Consolas" charset="0"/>
                          <a:cs typeface="Consolas" charset="0"/>
                        </a:rPr>
                        <a:t>DC02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onsolas" charset="0"/>
                          <a:ea typeface="Consolas" charset="0"/>
                          <a:cs typeface="Consolas" charset="0"/>
                        </a:rPr>
                        <a:t>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>
                          <a:effectLst/>
                          <a:latin typeface="Consolas" charset="0"/>
                          <a:ea typeface="Consolas" charset="0"/>
                          <a:cs typeface="Consolas" charset="0"/>
                        </a:rPr>
                        <a:t>DC01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onsolas" charset="0"/>
                          <a:ea typeface="Consolas" charset="0"/>
                          <a:cs typeface="Consolas" charset="0"/>
                        </a:rPr>
                        <a:t>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effectLst/>
                          <a:latin typeface="Consolas" charset="0"/>
                          <a:ea typeface="Consolas" charset="0"/>
                          <a:cs typeface="Consolas" charset="0"/>
                        </a:rPr>
                        <a:t>DC00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Consolas" charset="0"/>
                          <a:ea typeface="Consolas" charset="0"/>
                          <a:cs typeface="Consolas" charset="0"/>
                        </a:rPr>
                        <a:t>01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sp>
        <p:nvSpPr>
          <p:cNvPr id="7" name="Rectangle 6">
            <a:extLst>
              <a:ext uri="{FF2B5EF4-FFF2-40B4-BE49-F238E27FC236}">
                <a16:creationId xmlns:a16="http://schemas.microsoft.com/office/drawing/2014/main" id="{D9BCAA96-0DA1-DC4D-AB7E-290D17CF3573}"/>
              </a:ext>
            </a:extLst>
          </p:cNvPr>
          <p:cNvSpPr/>
          <p:nvPr/>
        </p:nvSpPr>
        <p:spPr>
          <a:xfrm>
            <a:off x="7788213" y="3894933"/>
            <a:ext cx="1321118" cy="15113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C76C2CA-12D3-5447-BF23-35A87C8522EC}"/>
              </a:ext>
            </a:extLst>
          </p:cNvPr>
          <p:cNvSpPr/>
          <p:nvPr/>
        </p:nvSpPr>
        <p:spPr>
          <a:xfrm>
            <a:off x="7788213" y="2422688"/>
            <a:ext cx="1321118" cy="147892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47B9E6B-972E-5F43-8923-D54CAE89A400}"/>
              </a:ext>
            </a:extLst>
          </p:cNvPr>
          <p:cNvSpPr/>
          <p:nvPr/>
        </p:nvSpPr>
        <p:spPr>
          <a:xfrm>
            <a:off x="7788213" y="950443"/>
            <a:ext cx="1321118" cy="147892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91D977B-DF3B-4F47-845A-EB120224A626}"/>
              </a:ext>
            </a:extLst>
          </p:cNvPr>
          <p:cNvSpPr txBox="1"/>
          <p:nvPr/>
        </p:nvSpPr>
        <p:spPr>
          <a:xfrm rot="16200000">
            <a:off x="6960004" y="4419750"/>
            <a:ext cx="12041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arr</a:t>
            </a:r>
            <a:r>
              <a:rPr 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[</a:t>
            </a:r>
            <a:r>
              <a:rPr lang="en-US" sz="2400" b="1" dirty="0">
                <a:solidFill>
                  <a:schemeClr val="accent3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0</a:t>
            </a:r>
            <a:r>
              <a:rPr 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]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CB07743-4222-484B-A582-3794D9BF39D5}"/>
              </a:ext>
            </a:extLst>
          </p:cNvPr>
          <p:cNvSpPr txBox="1"/>
          <p:nvPr/>
        </p:nvSpPr>
        <p:spPr>
          <a:xfrm rot="16200000">
            <a:off x="6960004" y="2896206"/>
            <a:ext cx="12041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arr</a:t>
            </a:r>
            <a:r>
              <a:rPr 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[</a:t>
            </a:r>
            <a:r>
              <a:rPr lang="en-US" sz="2400" b="1" dirty="0">
                <a:solidFill>
                  <a:schemeClr val="accent3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1</a:t>
            </a:r>
            <a:r>
              <a:rPr 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]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EDE4094-F079-F64B-8D0E-CC076FD9919D}"/>
              </a:ext>
            </a:extLst>
          </p:cNvPr>
          <p:cNvSpPr txBox="1"/>
          <p:nvPr/>
        </p:nvSpPr>
        <p:spPr>
          <a:xfrm rot="16200000">
            <a:off x="6960004" y="1508706"/>
            <a:ext cx="12041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arr</a:t>
            </a:r>
            <a:r>
              <a:rPr 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[</a:t>
            </a:r>
            <a:r>
              <a:rPr lang="en-US" sz="2400" b="1" dirty="0">
                <a:solidFill>
                  <a:schemeClr val="accent3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2</a:t>
            </a:r>
            <a:r>
              <a:rPr 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]</a:t>
            </a:r>
          </a:p>
        </p:txBody>
      </p:sp>
    </p:spTree>
    <p:extLst>
      <p:ext uri="{BB962C8B-B14F-4D97-AF65-F5344CB8AC3E}">
        <p14:creationId xmlns:p14="http://schemas.microsoft.com/office/powerpoint/2010/main" val="379433179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5"/>
      <p:bldP spid="7" grpId="0" animBg="1"/>
      <p:bldP spid="8" grpId="0" animBg="1"/>
      <p:bldP spid="9" grpId="0" animBg="1"/>
      <p:bldP spid="10" grpId="0"/>
      <p:bldP spid="11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What's a type?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CS449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ransition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Multi-dimensional arrays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495301"/>
            <a:ext cx="8991600" cy="943249"/>
          </a:xfrm>
        </p:spPr>
        <p:txBody>
          <a:bodyPr/>
          <a:lstStyle/>
          <a:p>
            <a:r>
              <a:rPr lang="en-US" dirty="0"/>
              <a:t>if a string is a </a:t>
            </a:r>
            <a:r>
              <a:rPr lang="en-US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char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*</a:t>
            </a:r>
            <a:r>
              <a:rPr lang="en-US" dirty="0"/>
              <a:t>, then </a:t>
            </a:r>
            <a:r>
              <a:rPr lang="en-US" b="1" dirty="0"/>
              <a:t>what type </a:t>
            </a:r>
            <a:r>
              <a:rPr lang="en-US" dirty="0"/>
              <a:t>is an array of strings?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CS449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458200" y="5296960"/>
            <a:ext cx="685800" cy="304271"/>
          </a:xfrm>
        </p:spPr>
        <p:txBody>
          <a:bodyPr/>
          <a:lstStyle/>
          <a:p>
            <a:fld id="{3552B95B-556F-44BD-91A5-D80C1B9E2BB3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81000" y="1333500"/>
            <a:ext cx="55082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char</a:t>
            </a:r>
            <a:r>
              <a:rPr lang="en-US" sz="2800" b="1" dirty="0">
                <a:latin typeface="Consolas" charset="0"/>
                <a:ea typeface="Consolas" charset="0"/>
                <a:cs typeface="Consolas" charset="0"/>
              </a:rPr>
              <a:t>** </a:t>
            </a:r>
            <a:r>
              <a:rPr lang="en-US" sz="2800" b="1" dirty="0" err="1">
                <a:latin typeface="Consolas" charset="0"/>
                <a:ea typeface="Consolas" charset="0"/>
                <a:cs typeface="Consolas" charset="0"/>
              </a:rPr>
              <a:t>arrayOfStrings</a:t>
            </a:r>
            <a:r>
              <a:rPr lang="en-US" sz="2800" b="1" dirty="0">
                <a:latin typeface="Consolas" charset="0"/>
                <a:ea typeface="Consolas" charset="0"/>
                <a:cs typeface="Consolas" charset="0"/>
              </a:rPr>
              <a:t> = ...</a:t>
            </a:r>
            <a:endParaRPr lang="en-US" sz="2800" b="1" i="1" dirty="0">
              <a:solidFill>
                <a:schemeClr val="accent3">
                  <a:lumMod val="50000"/>
                </a:schemeClr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5523022"/>
              </p:ext>
            </p:extLst>
          </p:nvPr>
        </p:nvGraphicFramePr>
        <p:xfrm>
          <a:off x="2895600" y="1953236"/>
          <a:ext cx="3200400" cy="457200"/>
        </p:xfrm>
        <a:graphic>
          <a:graphicData uri="http://schemas.openxmlformats.org/drawingml/2006/table">
            <a:tbl>
              <a:tblPr bandRow="1">
                <a:tableStyleId>{93296810-A885-4BE3-A3E7-6D5BEEA58F35}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r-IN" sz="2400" b="1" dirty="0"/>
                        <a:t>…</a:t>
                      </a:r>
                      <a:endParaRPr lang="en-US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5029608"/>
              </p:ext>
            </p:extLst>
          </p:nvPr>
        </p:nvGraphicFramePr>
        <p:xfrm>
          <a:off x="5257799" y="4218650"/>
          <a:ext cx="1804593" cy="457200"/>
        </p:xfrm>
        <a:graphic>
          <a:graphicData uri="http://schemas.openxmlformats.org/drawingml/2006/table">
            <a:tbl>
              <a:tblPr bandRow="1">
                <a:tableStyleId>{7DF18680-E054-41AD-8BC1-D1AEF772440D}</a:tableStyleId>
              </a:tblPr>
              <a:tblGrid>
                <a:gridCol w="6015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15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153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'h'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'i'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'\0'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4330407"/>
              </p:ext>
            </p:extLst>
          </p:nvPr>
        </p:nvGraphicFramePr>
        <p:xfrm>
          <a:off x="5257799" y="3681676"/>
          <a:ext cx="2438400" cy="457200"/>
        </p:xfrm>
        <a:graphic>
          <a:graphicData uri="http://schemas.openxmlformats.org/drawingml/2006/table">
            <a:tbl>
              <a:tblPr bandRow="1">
                <a:tableStyleId>{7DF18680-E054-41AD-8BC1-D1AEF772440D}</a:tableStyleId>
              </a:tblPr>
              <a:tblGrid>
                <a:gridCol w="60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'b'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'y'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'e'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'\0'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9" name="Freeform 18"/>
          <p:cNvSpPr/>
          <p:nvPr/>
        </p:nvSpPr>
        <p:spPr>
          <a:xfrm>
            <a:off x="4458878" y="2149311"/>
            <a:ext cx="782425" cy="631203"/>
          </a:xfrm>
          <a:custGeom>
            <a:avLst/>
            <a:gdLst>
              <a:gd name="connsiteX0" fmla="*/ 0 w 782425"/>
              <a:gd name="connsiteY0" fmla="*/ 0 h 311084"/>
              <a:gd name="connsiteX1" fmla="*/ 0 w 782425"/>
              <a:gd name="connsiteY1" fmla="*/ 311084 h 311084"/>
              <a:gd name="connsiteX2" fmla="*/ 782425 w 782425"/>
              <a:gd name="connsiteY2" fmla="*/ 311084 h 3110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82425" h="311084">
                <a:moveTo>
                  <a:pt x="0" y="0"/>
                </a:moveTo>
                <a:lnTo>
                  <a:pt x="0" y="311084"/>
                </a:lnTo>
                <a:lnTo>
                  <a:pt x="782425" y="311084"/>
                </a:lnTo>
              </a:path>
            </a:pathLst>
          </a:custGeom>
          <a:noFill/>
          <a:ln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>
            <a:off x="4038601" y="2149311"/>
            <a:ext cx="1202702" cy="1179187"/>
          </a:xfrm>
          <a:custGeom>
            <a:avLst/>
            <a:gdLst>
              <a:gd name="connsiteX0" fmla="*/ 0 w 782425"/>
              <a:gd name="connsiteY0" fmla="*/ 0 h 311084"/>
              <a:gd name="connsiteX1" fmla="*/ 0 w 782425"/>
              <a:gd name="connsiteY1" fmla="*/ 311084 h 311084"/>
              <a:gd name="connsiteX2" fmla="*/ 782425 w 782425"/>
              <a:gd name="connsiteY2" fmla="*/ 311084 h 3110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82425" h="311084">
                <a:moveTo>
                  <a:pt x="0" y="0"/>
                </a:moveTo>
                <a:lnTo>
                  <a:pt x="0" y="311084"/>
                </a:lnTo>
                <a:lnTo>
                  <a:pt x="782425" y="311084"/>
                </a:lnTo>
              </a:path>
            </a:pathLst>
          </a:custGeom>
          <a:noFill/>
          <a:ln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/>
          <p:cNvSpPr/>
          <p:nvPr/>
        </p:nvSpPr>
        <p:spPr>
          <a:xfrm>
            <a:off x="3581400" y="2149311"/>
            <a:ext cx="1676400" cy="1793503"/>
          </a:xfrm>
          <a:custGeom>
            <a:avLst/>
            <a:gdLst>
              <a:gd name="connsiteX0" fmla="*/ 0 w 782425"/>
              <a:gd name="connsiteY0" fmla="*/ 0 h 311084"/>
              <a:gd name="connsiteX1" fmla="*/ 0 w 782425"/>
              <a:gd name="connsiteY1" fmla="*/ 311084 h 311084"/>
              <a:gd name="connsiteX2" fmla="*/ 782425 w 782425"/>
              <a:gd name="connsiteY2" fmla="*/ 311084 h 3110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82425" h="311084">
                <a:moveTo>
                  <a:pt x="0" y="0"/>
                </a:moveTo>
                <a:lnTo>
                  <a:pt x="0" y="311084"/>
                </a:lnTo>
                <a:lnTo>
                  <a:pt x="782425" y="311084"/>
                </a:lnTo>
              </a:path>
            </a:pathLst>
          </a:custGeom>
          <a:noFill/>
          <a:ln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 23"/>
          <p:cNvSpPr/>
          <p:nvPr/>
        </p:nvSpPr>
        <p:spPr>
          <a:xfrm>
            <a:off x="3124200" y="2149312"/>
            <a:ext cx="2125352" cy="2323214"/>
          </a:xfrm>
          <a:custGeom>
            <a:avLst/>
            <a:gdLst>
              <a:gd name="connsiteX0" fmla="*/ 0 w 782425"/>
              <a:gd name="connsiteY0" fmla="*/ 0 h 311084"/>
              <a:gd name="connsiteX1" fmla="*/ 0 w 782425"/>
              <a:gd name="connsiteY1" fmla="*/ 311084 h 311084"/>
              <a:gd name="connsiteX2" fmla="*/ 782425 w 782425"/>
              <a:gd name="connsiteY2" fmla="*/ 311084 h 3110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82425" h="311084">
                <a:moveTo>
                  <a:pt x="0" y="0"/>
                </a:moveTo>
                <a:lnTo>
                  <a:pt x="0" y="311084"/>
                </a:lnTo>
                <a:lnTo>
                  <a:pt x="782425" y="311084"/>
                </a:lnTo>
              </a:path>
            </a:pathLst>
          </a:custGeom>
          <a:noFill/>
          <a:ln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 24"/>
          <p:cNvSpPr/>
          <p:nvPr/>
        </p:nvSpPr>
        <p:spPr>
          <a:xfrm>
            <a:off x="2131636" y="1846536"/>
            <a:ext cx="782425" cy="302775"/>
          </a:xfrm>
          <a:custGeom>
            <a:avLst/>
            <a:gdLst>
              <a:gd name="connsiteX0" fmla="*/ 0 w 782425"/>
              <a:gd name="connsiteY0" fmla="*/ 0 h 311084"/>
              <a:gd name="connsiteX1" fmla="*/ 0 w 782425"/>
              <a:gd name="connsiteY1" fmla="*/ 311084 h 311084"/>
              <a:gd name="connsiteX2" fmla="*/ 782425 w 782425"/>
              <a:gd name="connsiteY2" fmla="*/ 311084 h 3110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82425" h="311084">
                <a:moveTo>
                  <a:pt x="0" y="0"/>
                </a:moveTo>
                <a:lnTo>
                  <a:pt x="0" y="311084"/>
                </a:lnTo>
                <a:lnTo>
                  <a:pt x="782425" y="311084"/>
                </a:lnTo>
              </a:path>
            </a:pathLst>
          </a:custGeom>
          <a:noFill/>
          <a:ln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277013" y="2787716"/>
            <a:ext cx="238998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a Java </a:t>
            </a:r>
            <a:r>
              <a:rPr lang="en-US" sz="2200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2200" b="1" dirty="0">
                <a:latin typeface="Consolas" panose="020B0609020204030204" pitchFamily="49" charset="0"/>
                <a:cs typeface="Consolas" panose="020B0609020204030204" pitchFamily="49" charset="0"/>
              </a:rPr>
              <a:t>[][]</a:t>
            </a:r>
            <a:r>
              <a:rPr lang="en-US" sz="2200" dirty="0"/>
              <a:t> works exactly the same way!</a:t>
            </a:r>
            <a:endParaRPr lang="en-US" sz="2200" b="1" dirty="0"/>
          </a:p>
        </p:txBody>
      </p:sp>
      <p:graphicFrame>
        <p:nvGraphicFramePr>
          <p:cNvPr id="18" name="Table 17">
            <a:extLst>
              <a:ext uri="{FF2B5EF4-FFF2-40B4-BE49-F238E27FC236}">
                <a16:creationId xmlns:a16="http://schemas.microsoft.com/office/drawing/2014/main" id="{FE28BA6C-F5C6-8C4B-8BF2-3B859FDFEE2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2596398"/>
              </p:ext>
            </p:extLst>
          </p:nvPr>
        </p:nvGraphicFramePr>
        <p:xfrm>
          <a:off x="5249552" y="3076732"/>
          <a:ext cx="3007655" cy="457200"/>
        </p:xfrm>
        <a:graphic>
          <a:graphicData uri="http://schemas.openxmlformats.org/drawingml/2006/table">
            <a:tbl>
              <a:tblPr bandRow="1">
                <a:tableStyleId>{7DF18680-E054-41AD-8BC1-D1AEF772440D}</a:tableStyleId>
              </a:tblPr>
              <a:tblGrid>
                <a:gridCol w="6015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15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153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0153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0153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'w'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'h'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'a'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't'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'\0'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7" name="Table 26">
            <a:extLst>
              <a:ext uri="{FF2B5EF4-FFF2-40B4-BE49-F238E27FC236}">
                <a16:creationId xmlns:a16="http://schemas.microsoft.com/office/drawing/2014/main" id="{C0F82334-EE36-FB41-ABE1-688F50C1B8A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6932023"/>
              </p:ext>
            </p:extLst>
          </p:nvPr>
        </p:nvGraphicFramePr>
        <p:xfrm>
          <a:off x="5241303" y="2551914"/>
          <a:ext cx="3007655" cy="457200"/>
        </p:xfrm>
        <a:graphic>
          <a:graphicData uri="http://schemas.openxmlformats.org/drawingml/2006/table">
            <a:tbl>
              <a:tblPr bandRow="1">
                <a:tableStyleId>{7DF18680-E054-41AD-8BC1-D1AEF772440D}</a:tableStyleId>
              </a:tblPr>
              <a:tblGrid>
                <a:gridCol w="6015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15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153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0153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0153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'o'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'k'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'a'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'y'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'\0'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1643372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bldLvl="5"/>
      <p:bldP spid="19" grpId="0" animBg="1"/>
      <p:bldP spid="21" grpId="0" animBg="1"/>
      <p:bldP spid="23" grpId="0" animBg="1"/>
      <p:bldP spid="24" grpId="0" animBg="1"/>
      <p:bldP spid="25" grpId="0" animBg="1"/>
      <p:bldP spid="2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94F692-6144-B74A-B648-DF8FABECA2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Values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B8F921-92CD-144C-A93A-395CA148AA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495301"/>
            <a:ext cx="8991600" cy="533399"/>
          </a:xfrm>
        </p:spPr>
        <p:txBody>
          <a:bodyPr/>
          <a:lstStyle/>
          <a:p>
            <a:r>
              <a:rPr lang="en-US" dirty="0"/>
              <a:t>your programs deal with all kinds of </a:t>
            </a:r>
            <a:r>
              <a:rPr lang="en-US" b="1" dirty="0"/>
              <a:t>values.</a:t>
            </a:r>
            <a:endParaRPr lang="en-US" dirty="0"/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6BAC053-66F8-1A47-995A-C30575BAD6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CS449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E3F365F-D5A7-D944-96EB-F065FED23C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7A833D6-765E-0D44-9871-9364F88140B9}"/>
              </a:ext>
            </a:extLst>
          </p:cNvPr>
          <p:cNvSpPr txBox="1"/>
          <p:nvPr/>
        </p:nvSpPr>
        <p:spPr>
          <a:xfrm>
            <a:off x="588130" y="840249"/>
            <a:ext cx="94769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b="1" dirty="0">
                <a:solidFill>
                  <a:schemeClr val="accent3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17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BE2CBEB-5362-7843-90A4-BDB9816CD98A}"/>
              </a:ext>
            </a:extLst>
          </p:cNvPr>
          <p:cNvSpPr txBox="1"/>
          <p:nvPr/>
        </p:nvSpPr>
        <p:spPr>
          <a:xfrm>
            <a:off x="588130" y="1630312"/>
            <a:ext cx="285526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b="1" dirty="0">
                <a:solidFill>
                  <a:schemeClr val="accent3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3.14159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D7021FD-CE2D-9A46-90E4-DC2B38BC0C54}"/>
              </a:ext>
            </a:extLst>
          </p:cNvPr>
          <p:cNvSpPr txBox="1"/>
          <p:nvPr/>
        </p:nvSpPr>
        <p:spPr>
          <a:xfrm>
            <a:off x="588130" y="2420375"/>
            <a:ext cx="285526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b="1" dirty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"name?"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B831857-6009-6445-9738-134B2450B9FB}"/>
              </a:ext>
            </a:extLst>
          </p:cNvPr>
          <p:cNvSpPr txBox="1"/>
          <p:nvPr/>
        </p:nvSpPr>
        <p:spPr>
          <a:xfrm>
            <a:off x="588130" y="3210438"/>
            <a:ext cx="132921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b="1" dirty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'X'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7F75EA6-10AA-DA41-86FF-B62A27EF92D6}"/>
              </a:ext>
            </a:extLst>
          </p:cNvPr>
          <p:cNvSpPr txBox="1"/>
          <p:nvPr/>
        </p:nvSpPr>
        <p:spPr>
          <a:xfrm>
            <a:off x="588130" y="4000500"/>
            <a:ext cx="476284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b="1" dirty="0"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  <a:r>
              <a:rPr lang="en-US" sz="5400" b="1" dirty="0">
                <a:solidFill>
                  <a:schemeClr val="accent3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20</a:t>
            </a:r>
            <a:r>
              <a:rPr lang="en-US" sz="5400" b="1" dirty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sz="5400" b="1" dirty="0">
                <a:solidFill>
                  <a:schemeClr val="accent3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30</a:t>
            </a:r>
            <a:r>
              <a:rPr lang="en-US" sz="5400" b="1" dirty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sz="5400" b="1" dirty="0">
                <a:solidFill>
                  <a:schemeClr val="accent3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40</a:t>
            </a:r>
            <a:r>
              <a:rPr lang="en-US" sz="5400" b="1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730189A-5C9A-0540-98CC-F077E9F3788B}"/>
              </a:ext>
            </a:extLst>
          </p:cNvPr>
          <p:cNvSpPr txBox="1"/>
          <p:nvPr/>
        </p:nvSpPr>
        <p:spPr>
          <a:xfrm>
            <a:off x="5410201" y="910025"/>
            <a:ext cx="2895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which of these can you add 1 to?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49378FC-25E2-1649-A982-AD0F60937ADA}"/>
              </a:ext>
            </a:extLst>
          </p:cNvPr>
          <p:cNvSpPr txBox="1"/>
          <p:nvPr/>
        </p:nvSpPr>
        <p:spPr>
          <a:xfrm>
            <a:off x="3810000" y="1745158"/>
            <a:ext cx="263479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which of these can you use </a:t>
            </a:r>
            <a:r>
              <a:rPr lang="en-US" sz="2200" b="1" dirty="0"/>
              <a:t>[]</a:t>
            </a:r>
            <a:r>
              <a:rPr lang="en-US" sz="2200" dirty="0"/>
              <a:t> on?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EA8E3AF-94E6-4748-8C29-B7B835FD5B20}"/>
              </a:ext>
            </a:extLst>
          </p:cNvPr>
          <p:cNvSpPr txBox="1"/>
          <p:nvPr/>
        </p:nvSpPr>
        <p:spPr>
          <a:xfrm>
            <a:off x="4486577" y="2902662"/>
            <a:ext cx="382414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can you use the same kind of variable for all these?</a:t>
            </a:r>
          </a:p>
        </p:txBody>
      </p:sp>
    </p:spTree>
    <p:extLst>
      <p:ext uri="{BB962C8B-B14F-4D97-AF65-F5344CB8AC3E}">
        <p14:creationId xmlns:p14="http://schemas.microsoft.com/office/powerpoint/2010/main" val="106700762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  <p:bldP spid="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E10D8B-80DB-B84F-9738-2CF6BC28FA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C12A8D-08FE-9848-81BE-411DA4D72C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495301"/>
            <a:ext cx="8991600" cy="1600199"/>
          </a:xfrm>
        </p:spPr>
        <p:txBody>
          <a:bodyPr/>
          <a:lstStyle/>
          <a:p>
            <a:r>
              <a:rPr lang="en-US" b="1" dirty="0"/>
              <a:t>types</a:t>
            </a:r>
            <a:r>
              <a:rPr lang="en-US" dirty="0"/>
              <a:t> are how we categorize </a:t>
            </a:r>
            <a:r>
              <a:rPr lang="en-US" b="1" dirty="0"/>
              <a:t>values.</a:t>
            </a:r>
          </a:p>
          <a:p>
            <a:pPr lvl="1"/>
            <a:r>
              <a:rPr lang="en-US" dirty="0"/>
              <a:t>we do this based on </a:t>
            </a:r>
            <a:r>
              <a:rPr lang="en-US" b="1" dirty="0"/>
              <a:t>what we can do with those values.</a:t>
            </a:r>
          </a:p>
          <a:p>
            <a:r>
              <a:rPr lang="en-US" dirty="0"/>
              <a:t>types are what you put in front of variable names.</a:t>
            </a:r>
          </a:p>
          <a:p>
            <a:r>
              <a:rPr lang="en-US" dirty="0"/>
              <a:t>what type is each of these values?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23DDE08-C90C-4349-BD7A-7F34A830D6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CS449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9F23AC5-DB93-3446-B91B-C2C14CEE80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458200" y="5296960"/>
            <a:ext cx="685800" cy="304271"/>
          </a:xfrm>
        </p:spPr>
        <p:txBody>
          <a:bodyPr/>
          <a:lstStyle/>
          <a:p>
            <a:fld id="{3552B95B-556F-44BD-91A5-D80C1B9E2BB3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48910C4-23F9-DE42-82E8-3DA8AE44D418}"/>
              </a:ext>
            </a:extLst>
          </p:cNvPr>
          <p:cNvSpPr txBox="1"/>
          <p:nvPr/>
        </p:nvSpPr>
        <p:spPr>
          <a:xfrm>
            <a:off x="5561253" y="1979008"/>
            <a:ext cx="63671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chemeClr val="accent3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17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CE26B8B-AE85-F946-8D28-D20651BF3D00}"/>
              </a:ext>
            </a:extLst>
          </p:cNvPr>
          <p:cNvSpPr txBox="1"/>
          <p:nvPr/>
        </p:nvSpPr>
        <p:spPr>
          <a:xfrm>
            <a:off x="5561253" y="2637995"/>
            <a:ext cx="176683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chemeClr val="accent3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3.14159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E3E9D4C-18B4-A447-9232-75D0A83A6EED}"/>
              </a:ext>
            </a:extLst>
          </p:cNvPr>
          <p:cNvSpPr txBox="1"/>
          <p:nvPr/>
        </p:nvSpPr>
        <p:spPr>
          <a:xfrm>
            <a:off x="5561253" y="3296982"/>
            <a:ext cx="176683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"name?"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D6D836C-E50F-124C-A733-DC31BAFD1E35}"/>
              </a:ext>
            </a:extLst>
          </p:cNvPr>
          <p:cNvSpPr txBox="1"/>
          <p:nvPr/>
        </p:nvSpPr>
        <p:spPr>
          <a:xfrm>
            <a:off x="5561253" y="3955969"/>
            <a:ext cx="86273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'X'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D6AFAE4-39A0-C44A-A30C-6C4A7EB884C5}"/>
              </a:ext>
            </a:extLst>
          </p:cNvPr>
          <p:cNvSpPr txBox="1"/>
          <p:nvPr/>
        </p:nvSpPr>
        <p:spPr>
          <a:xfrm>
            <a:off x="5561253" y="4614955"/>
            <a:ext cx="28969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  <a:r>
              <a:rPr lang="en-US" sz="3200" b="1" dirty="0">
                <a:solidFill>
                  <a:schemeClr val="accent3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20</a:t>
            </a:r>
            <a:r>
              <a:rPr lang="en-US" sz="3200" b="1" dirty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sz="3200" b="1" dirty="0">
                <a:solidFill>
                  <a:schemeClr val="accent3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30</a:t>
            </a:r>
            <a:r>
              <a:rPr lang="en-US" sz="3200" b="1" dirty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sz="3200" b="1" dirty="0">
                <a:solidFill>
                  <a:schemeClr val="accent3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40</a:t>
            </a:r>
            <a:r>
              <a:rPr lang="en-US" sz="3200" b="1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E5270B79-E76A-3547-AD79-EE538B87D47F}"/>
              </a:ext>
            </a:extLst>
          </p:cNvPr>
          <p:cNvSpPr txBox="1"/>
          <p:nvPr/>
        </p:nvSpPr>
        <p:spPr>
          <a:xfrm>
            <a:off x="4616606" y="1979007"/>
            <a:ext cx="86273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3200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273C3D01-7999-4441-A34C-5168A51B6EE7}"/>
              </a:ext>
            </a:extLst>
          </p:cNvPr>
          <p:cNvSpPr txBox="1"/>
          <p:nvPr/>
        </p:nvSpPr>
        <p:spPr>
          <a:xfrm>
            <a:off x="2074245" y="2637994"/>
            <a:ext cx="340509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3200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float </a:t>
            </a:r>
            <a:r>
              <a:rPr lang="en-US" sz="1800" b="1" dirty="0">
                <a:latin typeface="Consolas" panose="020B0609020204030204" pitchFamily="49" charset="0"/>
                <a:cs typeface="Consolas" panose="020B0609020204030204" pitchFamily="49" charset="0"/>
              </a:rPr>
              <a:t>or</a:t>
            </a:r>
            <a:r>
              <a:rPr lang="en-US" sz="3200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double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ADC031BC-8253-D445-B8A1-1A4B3D88D07F}"/>
              </a:ext>
            </a:extLst>
          </p:cNvPr>
          <p:cNvSpPr txBox="1"/>
          <p:nvPr/>
        </p:nvSpPr>
        <p:spPr>
          <a:xfrm>
            <a:off x="508110" y="3296981"/>
            <a:ext cx="511229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3200" b="1" dirty="0">
                <a:latin typeface="Consolas" panose="020B0609020204030204" pitchFamily="49" charset="0"/>
                <a:cs typeface="Consolas" panose="020B0609020204030204" pitchFamily="49" charset="0"/>
              </a:rPr>
              <a:t>String</a:t>
            </a:r>
            <a:r>
              <a:rPr lang="en-US" sz="3200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b="1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 Java, or</a:t>
            </a:r>
            <a:r>
              <a:rPr lang="en-US" sz="3200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char</a:t>
            </a:r>
            <a:r>
              <a:rPr lang="en-US" sz="3200" b="1" dirty="0">
                <a:latin typeface="Consolas" panose="020B0609020204030204" pitchFamily="49" charset="0"/>
                <a:cs typeface="Consolas" panose="020B0609020204030204" pitchFamily="49" charset="0"/>
              </a:rPr>
              <a:t>*</a:t>
            </a:r>
            <a:r>
              <a:rPr lang="en-US" sz="1400" b="1" dirty="0">
                <a:latin typeface="Consolas" panose="020B0609020204030204" pitchFamily="49" charset="0"/>
                <a:cs typeface="Consolas" panose="020B0609020204030204" pitchFamily="49" charset="0"/>
              </a:rPr>
              <a:t> in C?</a:t>
            </a:r>
            <a:endParaRPr lang="en-US" sz="3200" b="1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732A1561-3C15-7C4B-8E0C-85C5F0551E65}"/>
              </a:ext>
            </a:extLst>
          </p:cNvPr>
          <p:cNvSpPr txBox="1"/>
          <p:nvPr/>
        </p:nvSpPr>
        <p:spPr>
          <a:xfrm>
            <a:off x="4390583" y="3955736"/>
            <a:ext cx="108876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3200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char</a:t>
            </a:r>
            <a:endParaRPr lang="en-US" sz="3200" b="1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596A8044-79D9-A04B-9BD0-4921938030E1}"/>
              </a:ext>
            </a:extLst>
          </p:cNvPr>
          <p:cNvSpPr txBox="1"/>
          <p:nvPr/>
        </p:nvSpPr>
        <p:spPr>
          <a:xfrm>
            <a:off x="3712513" y="4614490"/>
            <a:ext cx="176683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3200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int </a:t>
            </a:r>
            <a:r>
              <a:rPr lang="en-US" sz="3200" b="1" dirty="0">
                <a:latin typeface="Consolas" panose="020B0609020204030204" pitchFamily="49" charset="0"/>
                <a:cs typeface="Consolas" panose="020B0609020204030204" pitchFamily="49" charset="0"/>
              </a:rPr>
              <a:t>[</a:t>
            </a:r>
            <a:r>
              <a:rPr lang="en-US" sz="3200" b="1" dirty="0">
                <a:solidFill>
                  <a:schemeClr val="accent3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3</a:t>
            </a:r>
            <a:r>
              <a:rPr lang="en-US" sz="3200" b="1" dirty="0">
                <a:latin typeface="Consolas" panose="020B0609020204030204" pitchFamily="49" charset="0"/>
                <a:cs typeface="Consolas" panose="020B0609020204030204" pitchFamily="49" charset="0"/>
              </a:rPr>
              <a:t>]</a:t>
            </a:r>
          </a:p>
        </p:txBody>
      </p:sp>
    </p:spTree>
    <p:extLst>
      <p:ext uri="{BB962C8B-B14F-4D97-AF65-F5344CB8AC3E}">
        <p14:creationId xmlns:p14="http://schemas.microsoft.com/office/powerpoint/2010/main" val="320316624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E10D8B-80DB-B84F-9738-2CF6BC28FA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 constructors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C12A8D-08FE-9848-81BE-411DA4D72C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495301"/>
            <a:ext cx="8991600" cy="1142999"/>
          </a:xfrm>
        </p:spPr>
        <p:txBody>
          <a:bodyPr/>
          <a:lstStyle/>
          <a:p>
            <a:r>
              <a:rPr lang="en-US" dirty="0"/>
              <a:t>if you have a </a:t>
            </a:r>
            <a:r>
              <a:rPr lang="en-US" b="1" dirty="0"/>
              <a:t>value</a:t>
            </a:r>
            <a:r>
              <a:rPr lang="en-US" dirty="0"/>
              <a:t>, you can make a new </a:t>
            </a:r>
            <a:r>
              <a:rPr lang="en-US" b="1" dirty="0"/>
              <a:t>value</a:t>
            </a:r>
            <a:r>
              <a:rPr lang="en-US" dirty="0"/>
              <a:t> based on it.</a:t>
            </a:r>
          </a:p>
          <a:p>
            <a:pPr lvl="1"/>
            <a:r>
              <a:rPr lang="en-US" dirty="0"/>
              <a:t>if you increment 5, you get 6.</a:t>
            </a:r>
          </a:p>
          <a:p>
            <a:r>
              <a:rPr lang="en-US" dirty="0"/>
              <a:t>if you have a </a:t>
            </a:r>
            <a:r>
              <a:rPr lang="en-US" b="1" dirty="0"/>
              <a:t>type</a:t>
            </a:r>
            <a:r>
              <a:rPr lang="en-US" dirty="0"/>
              <a:t>, you can make a </a:t>
            </a:r>
            <a:r>
              <a:rPr lang="en-US" b="1" dirty="0"/>
              <a:t>new</a:t>
            </a:r>
            <a:r>
              <a:rPr lang="en-US" dirty="0"/>
              <a:t> </a:t>
            </a:r>
            <a:r>
              <a:rPr lang="en-US" b="1" dirty="0"/>
              <a:t>type</a:t>
            </a:r>
            <a:r>
              <a:rPr lang="en-US" dirty="0"/>
              <a:t> based on it.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23DDE08-C90C-4349-BD7A-7F34A830D6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CS449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9F23AC5-DB93-3446-B91B-C2C14CEE80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0E39ADE4-F332-D74C-B4B3-05EAA494411C}"/>
              </a:ext>
            </a:extLst>
          </p:cNvPr>
          <p:cNvSpPr txBox="1"/>
          <p:nvPr/>
        </p:nvSpPr>
        <p:spPr>
          <a:xfrm>
            <a:off x="304800" y="2482502"/>
            <a:ext cx="173957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400" b="1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sz="4400" b="1" dirty="0">
                <a:latin typeface="Consolas" charset="0"/>
                <a:ea typeface="Consolas" charset="0"/>
                <a:cs typeface="Consolas" charset="0"/>
              </a:rPr>
              <a:t>[]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1E706D42-D513-F740-9E30-5ACF53A306CF}"/>
              </a:ext>
            </a:extLst>
          </p:cNvPr>
          <p:cNvSpPr txBox="1"/>
          <p:nvPr/>
        </p:nvSpPr>
        <p:spPr>
          <a:xfrm>
            <a:off x="2836231" y="2602352"/>
            <a:ext cx="332890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/>
              <a:t>an </a:t>
            </a:r>
            <a:r>
              <a:rPr lang="en-US" sz="2200" b="1" dirty="0"/>
              <a:t>array</a:t>
            </a:r>
            <a:r>
              <a:rPr lang="en-US" sz="2200" dirty="0"/>
              <a:t> of integers.</a:t>
            </a:r>
            <a:endParaRPr lang="en-US" sz="2200" b="1" dirty="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CFFB093D-D6F5-F741-93E4-931CF193BFD7}"/>
              </a:ext>
            </a:extLst>
          </p:cNvPr>
          <p:cNvSpPr txBox="1"/>
          <p:nvPr/>
        </p:nvSpPr>
        <p:spPr>
          <a:xfrm>
            <a:off x="304800" y="3197601"/>
            <a:ext cx="236154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sz="4400" b="1" dirty="0">
                <a:latin typeface="Consolas" charset="0"/>
                <a:ea typeface="Consolas" charset="0"/>
                <a:cs typeface="Consolas" charset="0"/>
              </a:rPr>
              <a:t>[][]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44F38FBB-FDD6-844D-94A8-733420BA060B}"/>
              </a:ext>
            </a:extLst>
          </p:cNvPr>
          <p:cNvSpPr txBox="1"/>
          <p:nvPr/>
        </p:nvSpPr>
        <p:spPr>
          <a:xfrm>
            <a:off x="2836231" y="3417213"/>
            <a:ext cx="39385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/>
              <a:t>an </a:t>
            </a:r>
            <a:r>
              <a:rPr lang="en-US" sz="2200" b="1" dirty="0"/>
              <a:t>array </a:t>
            </a:r>
            <a:r>
              <a:rPr lang="en-US" sz="2200" dirty="0"/>
              <a:t>of </a:t>
            </a:r>
            <a:r>
              <a:rPr lang="en-US" sz="2200" b="1" dirty="0"/>
              <a:t>arrays </a:t>
            </a:r>
            <a:r>
              <a:rPr lang="en-US" sz="2200" dirty="0"/>
              <a:t>of integers.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CE2C4A0E-3873-1943-8F46-77C255495FAA}"/>
              </a:ext>
            </a:extLst>
          </p:cNvPr>
          <p:cNvSpPr txBox="1"/>
          <p:nvPr/>
        </p:nvSpPr>
        <p:spPr>
          <a:xfrm>
            <a:off x="304800" y="1767404"/>
            <a:ext cx="111761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400" b="1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endParaRPr lang="en-US" sz="4400" b="1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E56C433C-EAC2-0B4F-9462-C6F1FF4C9EB8}"/>
              </a:ext>
            </a:extLst>
          </p:cNvPr>
          <p:cNvSpPr txBox="1"/>
          <p:nvPr/>
        </p:nvSpPr>
        <p:spPr>
          <a:xfrm>
            <a:off x="2836231" y="1862352"/>
            <a:ext cx="332890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/>
              <a:t>a single integer.</a:t>
            </a:r>
            <a:endParaRPr lang="en-US" sz="2200" b="1" dirty="0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A9EC51E9-3706-0A40-8193-930A61B39E75}"/>
              </a:ext>
            </a:extLst>
          </p:cNvPr>
          <p:cNvSpPr txBox="1"/>
          <p:nvPr/>
        </p:nvSpPr>
        <p:spPr>
          <a:xfrm>
            <a:off x="5562600" y="1644502"/>
            <a:ext cx="276709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>
                <a:solidFill>
                  <a:srgbClr val="FF0000"/>
                </a:solidFill>
              </a:rPr>
              <a:t>in Java,</a:t>
            </a:r>
            <a:r>
              <a:rPr lang="en-US" sz="2200" dirty="0"/>
              <a:t> </a:t>
            </a:r>
            <a:r>
              <a:rPr lang="en-US" sz="2200" b="1" dirty="0"/>
              <a:t>[]</a:t>
            </a:r>
            <a:r>
              <a:rPr lang="en-US" sz="2200" dirty="0"/>
              <a:t> is a type constructor.</a:t>
            </a:r>
            <a:endParaRPr lang="en-US" sz="2200" b="1" dirty="0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788C7236-37E0-F54D-8241-986EEFE695F9}"/>
              </a:ext>
            </a:extLst>
          </p:cNvPr>
          <p:cNvSpPr txBox="1"/>
          <p:nvPr/>
        </p:nvSpPr>
        <p:spPr>
          <a:xfrm>
            <a:off x="0" y="4153960"/>
            <a:ext cx="6400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these are all </a:t>
            </a:r>
            <a:r>
              <a:rPr lang="en-US" sz="2200" b="1" dirty="0"/>
              <a:t>different, incompatible types, </a:t>
            </a:r>
            <a:r>
              <a:rPr lang="en-US" sz="2200" dirty="0"/>
              <a:t>because they hold different </a:t>
            </a:r>
            <a:r>
              <a:rPr lang="en-US" sz="2200" i="1" dirty="0"/>
              <a:t>kinds of values.</a:t>
            </a:r>
            <a:r>
              <a:rPr lang="en-US" sz="2200" b="1" dirty="0"/>
              <a:t> </a:t>
            </a:r>
            <a:endParaRPr lang="en-US" sz="2200" dirty="0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EB48DEA3-0E55-8F43-860C-A9C60D23295F}"/>
              </a:ext>
            </a:extLst>
          </p:cNvPr>
          <p:cNvSpPr txBox="1"/>
          <p:nvPr/>
        </p:nvSpPr>
        <p:spPr>
          <a:xfrm>
            <a:off x="1428983" y="4898277"/>
            <a:ext cx="741678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what other ways does Java let you make </a:t>
            </a:r>
            <a:r>
              <a:rPr lang="en-US" sz="2200" b="1" dirty="0"/>
              <a:t>new types?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56360296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2" grpId="0"/>
      <p:bldP spid="23" grpId="0"/>
      <p:bldP spid="24" grpId="0"/>
      <p:bldP spid="26" grpId="0"/>
      <p:bldP spid="27" grpId="0"/>
      <p:bldP spid="28" grpId="0"/>
      <p:bldP spid="29" grpId="0"/>
      <p:bldP spid="3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sizeof</a:t>
            </a:r>
            <a:r>
              <a:rPr lang="en-US" dirty="0"/>
              <a:t>()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495301"/>
            <a:ext cx="8991600" cy="4801659"/>
          </a:xfrm>
        </p:spPr>
        <p:txBody>
          <a:bodyPr/>
          <a:lstStyle/>
          <a:p>
            <a:r>
              <a:rPr lang="en-US" dirty="0"/>
              <a:t>in C, </a:t>
            </a:r>
            <a:r>
              <a:rPr lang="en-US" b="1" dirty="0" err="1">
                <a:latin typeface="Consolas" panose="020B0609020204030204" pitchFamily="49" charset="0"/>
                <a:cs typeface="Consolas" panose="020B0609020204030204" pitchFamily="49" charset="0"/>
              </a:rPr>
              <a:t>sizeof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()</a:t>
            </a:r>
            <a:r>
              <a:rPr lang="en-US" b="1" dirty="0"/>
              <a:t> </a:t>
            </a:r>
            <a:r>
              <a:rPr lang="en-US" dirty="0"/>
              <a:t>is a </a:t>
            </a:r>
            <a:r>
              <a:rPr lang="en-US" b="1" dirty="0">
                <a:solidFill>
                  <a:srgbClr val="FF0000"/>
                </a:solidFill>
              </a:rPr>
              <a:t>compile-time operator</a:t>
            </a:r>
            <a:r>
              <a:rPr lang="en-US" dirty="0"/>
              <a:t> which tells you how many bytes</a:t>
            </a:r>
            <a:r>
              <a:rPr lang="en-US" baseline="30000" dirty="0"/>
              <a:t>*</a:t>
            </a:r>
            <a:r>
              <a:rPr lang="en-US" dirty="0"/>
              <a:t> something takes up, according to its </a:t>
            </a:r>
            <a:r>
              <a:rPr lang="en-US" b="1" dirty="0"/>
              <a:t>type.</a:t>
            </a:r>
          </a:p>
          <a:p>
            <a:r>
              <a:rPr lang="en-US" dirty="0"/>
              <a:t>you can give </a:t>
            </a:r>
            <a:r>
              <a:rPr lang="en-US" b="1" dirty="0" err="1">
                <a:latin typeface="Consolas" panose="020B0609020204030204" pitchFamily="49" charset="0"/>
                <a:cs typeface="Consolas" panose="020B0609020204030204" pitchFamily="49" charset="0"/>
              </a:rPr>
              <a:t>sizeof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()</a:t>
            </a:r>
            <a:r>
              <a:rPr lang="en-US" dirty="0"/>
              <a:t> a type or a variable.</a:t>
            </a:r>
          </a:p>
          <a:p>
            <a:pPr lvl="1"/>
            <a:r>
              <a:rPr lang="en-US" dirty="0"/>
              <a:t>if you give it a variable, it gives you the size of its type.</a:t>
            </a:r>
          </a:p>
          <a:p>
            <a:r>
              <a:rPr lang="en-US" b="1" dirty="0"/>
              <a:t>REPEAT AFTER ME:</a:t>
            </a:r>
          </a:p>
          <a:p>
            <a:pPr lvl="1"/>
            <a:r>
              <a:rPr lang="en-US" b="1" dirty="0">
                <a:solidFill>
                  <a:srgbClr val="FF0000"/>
                </a:solidFill>
              </a:rPr>
              <a:t>SIZEOF DOES NOT GIVE YOU THE LENGTH OF AN ARRAY.</a:t>
            </a:r>
          </a:p>
          <a:p>
            <a:pPr lvl="1"/>
            <a:r>
              <a:rPr lang="en-US" b="1" dirty="0">
                <a:solidFill>
                  <a:srgbClr val="FF0000"/>
                </a:solidFill>
              </a:rPr>
              <a:t>YOU CAN'T GET THE LENGTH OF AN ARRAY AT RUNTIME.</a:t>
            </a:r>
          </a:p>
          <a:p>
            <a:r>
              <a:rPr lang="en-US" dirty="0"/>
              <a:t>let's look at </a:t>
            </a:r>
            <a:r>
              <a:rPr lang="en-US" b="1" dirty="0"/>
              <a:t>3_sizeof.c</a:t>
            </a:r>
          </a:p>
          <a:p>
            <a:pPr lvl="1"/>
            <a:r>
              <a:rPr lang="en-US" dirty="0"/>
              <a:t>important takeaways:</a:t>
            </a:r>
          </a:p>
          <a:p>
            <a:pPr lvl="2"/>
            <a:r>
              <a:rPr lang="en-US" b="1" dirty="0" err="1">
                <a:latin typeface="Consolas" panose="020B0609020204030204" pitchFamily="49" charset="0"/>
                <a:cs typeface="Consolas" panose="020B0609020204030204" pitchFamily="49" charset="0"/>
              </a:rPr>
              <a:t>sizeof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()</a:t>
            </a:r>
            <a:r>
              <a:rPr lang="en-US" dirty="0"/>
              <a:t> gives you the NUMBER OF BYTES an array takes up</a:t>
            </a:r>
          </a:p>
          <a:p>
            <a:pPr lvl="2"/>
            <a:r>
              <a:rPr lang="en-US" b="1" dirty="0" err="1">
                <a:latin typeface="Consolas" panose="020B0609020204030204" pitchFamily="49" charset="0"/>
                <a:cs typeface="Consolas" panose="020B0609020204030204" pitchFamily="49" charset="0"/>
              </a:rPr>
              <a:t>sizeof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()</a:t>
            </a:r>
            <a:r>
              <a:rPr lang="en-US" dirty="0"/>
              <a:t> NEVER gives you the length of anything at a pointer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CS449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6667419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What are pointers?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CS449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6027999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Memory!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495301"/>
            <a:ext cx="7619998" cy="4609837"/>
          </a:xfrm>
        </p:spPr>
        <p:txBody>
          <a:bodyPr>
            <a:normAutofit/>
          </a:bodyPr>
          <a:lstStyle/>
          <a:p>
            <a:r>
              <a:rPr lang="en-US" dirty="0"/>
              <a:t>YEAH THIS DIAGRAM AGAIN</a:t>
            </a:r>
          </a:p>
          <a:p>
            <a:r>
              <a:rPr lang="en-US" dirty="0"/>
              <a:t>here is an </a:t>
            </a:r>
            <a:r>
              <a:rPr lang="en-US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dirty="0"/>
              <a:t> variable </a:t>
            </a:r>
          </a:p>
          <a:p>
            <a:pPr lvl="1"/>
            <a:r>
              <a:rPr lang="en-US" dirty="0"/>
              <a:t>what is its </a:t>
            </a:r>
            <a:r>
              <a:rPr lang="en-US" b="1" dirty="0" err="1">
                <a:latin typeface="Consolas" panose="020B0609020204030204" pitchFamily="49" charset="0"/>
                <a:cs typeface="Consolas" panose="020B0609020204030204" pitchFamily="49" charset="0"/>
              </a:rPr>
              <a:t>sizeof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()</a:t>
            </a:r>
            <a:r>
              <a:rPr lang="en-US" dirty="0"/>
              <a:t>?</a:t>
            </a:r>
          </a:p>
          <a:p>
            <a:pPr lvl="1"/>
            <a:r>
              <a:rPr lang="en-US" dirty="0"/>
              <a:t>what is its address?</a:t>
            </a:r>
          </a:p>
          <a:p>
            <a:pPr lvl="1"/>
            <a:r>
              <a:rPr lang="en-US" dirty="0"/>
              <a:t>what is its value?</a:t>
            </a:r>
          </a:p>
          <a:p>
            <a:pPr lvl="2"/>
            <a:r>
              <a:rPr lang="en-US" dirty="0"/>
              <a:t>:^)</a:t>
            </a:r>
          </a:p>
          <a:p>
            <a:r>
              <a:rPr lang="en-US" dirty="0"/>
              <a:t>this variable – and </a:t>
            </a:r>
            <a:r>
              <a:rPr lang="en-US" i="1" dirty="0"/>
              <a:t>every</a:t>
            </a:r>
            <a:r>
              <a:rPr lang="en-US" dirty="0"/>
              <a:t> variable – has </a:t>
            </a:r>
            <a:r>
              <a:rPr lang="en-US" b="1" dirty="0"/>
              <a:t>two parts</a:t>
            </a:r>
          </a:p>
          <a:p>
            <a:pPr lvl="1"/>
            <a:r>
              <a:rPr lang="en-US" dirty="0"/>
              <a:t>its </a:t>
            </a:r>
            <a:r>
              <a:rPr lang="en-US" b="1" dirty="0"/>
              <a:t>value</a:t>
            </a:r>
          </a:p>
          <a:p>
            <a:pPr lvl="1"/>
            <a:r>
              <a:rPr lang="en-US" dirty="0"/>
              <a:t>and its </a:t>
            </a:r>
            <a:r>
              <a:rPr lang="en-US" b="1" dirty="0"/>
              <a:t>address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CS449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9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1167120"/>
              </p:ext>
            </p:extLst>
          </p:nvPr>
        </p:nvGraphicFramePr>
        <p:xfrm>
          <a:off x="7797641" y="571500"/>
          <a:ext cx="1321117" cy="59334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76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91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Addr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Val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effectLst/>
                          <a:latin typeface="Consolas" charset="0"/>
                          <a:ea typeface="Consolas" charset="0"/>
                          <a:cs typeface="Consolas" charset="0"/>
                        </a:rPr>
                        <a:t>...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effectLst/>
                          <a:latin typeface="Consolas" charset="0"/>
                          <a:ea typeface="Consolas" charset="0"/>
                          <a:cs typeface="Consolas" charset="0"/>
                        </a:rPr>
                        <a:t>...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effectLst/>
                          <a:latin typeface="Consolas" charset="0"/>
                          <a:ea typeface="Consolas" charset="0"/>
                          <a:cs typeface="Consolas" charset="0"/>
                        </a:rPr>
                        <a:t>DC0B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>
                          <a:effectLst/>
                          <a:latin typeface="Consolas" charset="0"/>
                          <a:ea typeface="Consolas" charset="0"/>
                          <a:cs typeface="Consolas" charset="0"/>
                        </a:rPr>
                        <a:t>44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effectLst/>
                          <a:latin typeface="Consolas" charset="0"/>
                          <a:ea typeface="Consolas" charset="0"/>
                          <a:cs typeface="Consolas" charset="0"/>
                        </a:rPr>
                        <a:t>DC0A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effectLst/>
                          <a:latin typeface="Consolas" charset="0"/>
                          <a:ea typeface="Consolas" charset="0"/>
                          <a:cs typeface="Consolas" charset="0"/>
                        </a:rPr>
                        <a:t>04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effectLst/>
                          <a:latin typeface="Consolas" charset="0"/>
                          <a:ea typeface="Consolas" charset="0"/>
                          <a:cs typeface="Consolas" charset="0"/>
                        </a:rPr>
                        <a:t>DC09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effectLst/>
                          <a:latin typeface="Consolas" charset="0"/>
                          <a:ea typeface="Consolas" charset="0"/>
                          <a:cs typeface="Consolas" charset="0"/>
                        </a:rPr>
                        <a:t>02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>
                          <a:effectLst/>
                          <a:latin typeface="Consolas" charset="0"/>
                          <a:ea typeface="Consolas" charset="0"/>
                          <a:cs typeface="Consolas" charset="0"/>
                        </a:rPr>
                        <a:t>DC08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effectLst/>
                          <a:latin typeface="Consolas" charset="0"/>
                          <a:ea typeface="Consolas" charset="0"/>
                          <a:cs typeface="Consolas" charset="0"/>
                        </a:rPr>
                        <a:t>88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>
                          <a:effectLst/>
                          <a:latin typeface="Consolas" charset="0"/>
                          <a:ea typeface="Consolas" charset="0"/>
                          <a:cs typeface="Consolas" charset="0"/>
                        </a:rPr>
                        <a:t>DC07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effectLst/>
                          <a:latin typeface="Consolas" charset="0"/>
                          <a:ea typeface="Consolas" charset="0"/>
                          <a:cs typeface="Consolas" charset="0"/>
                        </a:rPr>
                        <a:t>BE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>
                          <a:effectLst/>
                          <a:latin typeface="Consolas" charset="0"/>
                          <a:ea typeface="Consolas" charset="0"/>
                          <a:cs typeface="Consolas" charset="0"/>
                        </a:rPr>
                        <a:t>DC06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effectLst/>
                          <a:latin typeface="Consolas" charset="0"/>
                          <a:ea typeface="Consolas" charset="0"/>
                          <a:cs typeface="Consolas" charset="0"/>
                        </a:rPr>
                        <a:t>EF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>
                          <a:effectLst/>
                          <a:latin typeface="Consolas" charset="0"/>
                          <a:ea typeface="Consolas" charset="0"/>
                          <a:cs typeface="Consolas" charset="0"/>
                        </a:rPr>
                        <a:t>DC05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effectLst/>
                          <a:latin typeface="Consolas" charset="0"/>
                          <a:ea typeface="Consolas" charset="0"/>
                          <a:cs typeface="Consolas" charset="0"/>
                        </a:rPr>
                        <a:t>C0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>
                          <a:effectLst/>
                          <a:latin typeface="Consolas" charset="0"/>
                          <a:ea typeface="Consolas" charset="0"/>
                          <a:cs typeface="Consolas" charset="0"/>
                        </a:rPr>
                        <a:t>DC04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effectLst/>
                          <a:latin typeface="Consolas" charset="0"/>
                          <a:ea typeface="Consolas" charset="0"/>
                          <a:cs typeface="Consolas" charset="0"/>
                        </a:rPr>
                        <a:t>DE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>
                          <a:effectLst/>
                          <a:latin typeface="Consolas" charset="0"/>
                          <a:ea typeface="Consolas" charset="0"/>
                          <a:cs typeface="Consolas" charset="0"/>
                        </a:rPr>
                        <a:t>DC03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effectLst/>
                          <a:latin typeface="Consolas" charset="0"/>
                          <a:ea typeface="Consolas" charset="0"/>
                          <a:cs typeface="Consolas" charset="0"/>
                        </a:rPr>
                        <a:t>2A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>
                          <a:effectLst/>
                          <a:latin typeface="Consolas" charset="0"/>
                          <a:ea typeface="Consolas" charset="0"/>
                          <a:cs typeface="Consolas" charset="0"/>
                        </a:rPr>
                        <a:t>DC02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effectLst/>
                          <a:latin typeface="Consolas" charset="0"/>
                          <a:ea typeface="Consolas" charset="0"/>
                          <a:cs typeface="Consolas" charset="0"/>
                        </a:rPr>
                        <a:t>27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>
                          <a:effectLst/>
                          <a:latin typeface="Consolas" charset="0"/>
                          <a:ea typeface="Consolas" charset="0"/>
                          <a:cs typeface="Consolas" charset="0"/>
                        </a:rPr>
                        <a:t>DC01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effectLst/>
                          <a:latin typeface="Consolas" charset="0"/>
                          <a:ea typeface="Consolas" charset="0"/>
                          <a:cs typeface="Consolas" charset="0"/>
                        </a:rPr>
                        <a:t>0E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effectLst/>
                          <a:latin typeface="Consolas" charset="0"/>
                          <a:ea typeface="Consolas" charset="0"/>
                          <a:cs typeface="Consolas" charset="0"/>
                        </a:rPr>
                        <a:t>DC00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effectLst/>
                          <a:latin typeface="Consolas" charset="0"/>
                          <a:ea typeface="Consolas" charset="0"/>
                          <a:cs typeface="Consolas" charset="0"/>
                        </a:rPr>
                        <a:t>42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b="1">
                          <a:latin typeface="Consolas" charset="0"/>
                          <a:ea typeface="Consolas" charset="0"/>
                          <a:cs typeface="Consolas" charset="0"/>
                        </a:rPr>
                        <a:t>DC0D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8B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b="1">
                          <a:latin typeface="Consolas" charset="0"/>
                          <a:ea typeface="Consolas" charset="0"/>
                          <a:cs typeface="Consolas" charset="0"/>
                        </a:rPr>
                        <a:t>DC0E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BB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7797640" y="2782570"/>
            <a:ext cx="1321118" cy="15113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5"/>
      <p:bldP spid="8" grpId="0" animBg="1"/>
    </p:bldLst>
  </p:timing>
</p:sld>
</file>

<file path=ppt/theme/theme1.xml><?xml version="1.0" encoding="utf-8"?>
<a:theme xmlns:a="http://schemas.openxmlformats.org/drawingml/2006/main" name="1_02 - C - Basics">
  <a:themeElements>
    <a:clrScheme name="Custom 2">
      <a:dk1>
        <a:srgbClr val="000000"/>
      </a:dk1>
      <a:lt1>
        <a:srgbClr val="FFFFFF"/>
      </a:lt1>
      <a:dk2>
        <a:srgbClr val="3B481E"/>
      </a:dk2>
      <a:lt2>
        <a:srgbClr val="FFFFFF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2">
      <a:majorFont>
        <a:latin typeface="Segoe WP Semibold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des_fall_2017" id="{93D034CE-FEB5-4D4D-96F7-6B7F8A5EB99A}" vid="{194AE869-5029-ED49-81EA-C574BDDBE67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02 - C - Basics</Template>
  <TotalTime>7796</TotalTime>
  <Words>2990</Words>
  <Application>Microsoft Macintosh PowerPoint</Application>
  <PresentationFormat>On-screen Show (16:10)</PresentationFormat>
  <Paragraphs>528</Paragraphs>
  <Slides>30</Slides>
  <Notes>23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9" baseType="lpstr">
      <vt:lpstr>Arial</vt:lpstr>
      <vt:lpstr>Calibri</vt:lpstr>
      <vt:lpstr>Consolas</vt:lpstr>
      <vt:lpstr>Courier New</vt:lpstr>
      <vt:lpstr>Segoe UI</vt:lpstr>
      <vt:lpstr>Segoe WP Semibold</vt:lpstr>
      <vt:lpstr>Trebuchet MS</vt:lpstr>
      <vt:lpstr>Wingdings</vt:lpstr>
      <vt:lpstr>1_02 - C - Basics</vt:lpstr>
      <vt:lpstr>C – Pointers and Arrays</vt:lpstr>
      <vt:lpstr>Class announcements</vt:lpstr>
      <vt:lpstr>What's a type?</vt:lpstr>
      <vt:lpstr>Values</vt:lpstr>
      <vt:lpstr>Types</vt:lpstr>
      <vt:lpstr>Type constructors</vt:lpstr>
      <vt:lpstr>sizeof()</vt:lpstr>
      <vt:lpstr>What are pointers?</vt:lpstr>
      <vt:lpstr>Memory!</vt:lpstr>
      <vt:lpstr>Lockers</vt:lpstr>
      <vt:lpstr>Like a locker room, but SFW</vt:lpstr>
      <vt:lpstr>Pointers</vt:lpstr>
      <vt:lpstr>Pointers in C</vt:lpstr>
      <vt:lpstr>Pointer variables and values</vt:lpstr>
      <vt:lpstr>But what does that mean (animated)</vt:lpstr>
      <vt:lpstr>Printing pointers</vt:lpstr>
      <vt:lpstr>OK, we get it, array variables are bizarre</vt:lpstr>
      <vt:lpstr>Accessing the value(s) at a pointer</vt:lpstr>
      <vt:lpstr>The value-at (or "dereference") operator (animated)</vt:lpstr>
      <vt:lpstr>DEREFERENCE MEANS TO FOLLOW THE ARROW.</vt:lpstr>
      <vt:lpstr>Invalid pointers</vt:lpstr>
      <vt:lpstr>Pointers and arrays (animated)</vt:lpstr>
      <vt:lpstr>The array indexing operator</vt:lpstr>
      <vt:lpstr>Something weird.</vt:lpstr>
      <vt:lpstr>Pointer Arithmetic</vt:lpstr>
      <vt:lpstr>What the brackets really do</vt:lpstr>
      <vt:lpstr>It's all just, like, numbers, man…</vt:lpstr>
      <vt:lpstr>Full circle</vt:lpstr>
      <vt:lpstr>But what about values bigger than a char?</vt:lpstr>
      <vt:lpstr>Multi-dimensional arrays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 - Basics</dc:title>
  <dc:creator>me</dc:creator>
  <cp:lastModifiedBy>Billingsley, Jarrett F</cp:lastModifiedBy>
  <cp:revision>189</cp:revision>
  <dcterms:created xsi:type="dcterms:W3CDTF">2017-01-19T04:12:54Z</dcterms:created>
  <dcterms:modified xsi:type="dcterms:W3CDTF">2024-01-17T17:41:00Z</dcterms:modified>
</cp:coreProperties>
</file>